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225" autoAdjust="0"/>
  </p:normalViewPr>
  <p:slideViewPr>
    <p:cSldViewPr snapToGrid="0">
      <p:cViewPr varScale="1">
        <p:scale>
          <a:sx n="50" d="100"/>
          <a:sy n="50" d="100"/>
        </p:scale>
        <p:origin x="12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8F23-AD8D-49DE-9C9E-2673201D99E0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19CC7-C873-4B1C-986C-CF922F6BA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31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91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98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19CC7-C873-4B1C-986C-CF922F6BAC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48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4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7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6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26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6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6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1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3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82A517A-6825-46DA-81B3-E93D01A777E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35096D9-59BF-4583-A599-2DBB20790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1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Planning for web-based consultation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3100" y="4149034"/>
            <a:ext cx="10985500" cy="2188266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Getting an OT Perspective On Challenges Related to </a:t>
            </a:r>
          </a:p>
          <a:p>
            <a:r>
              <a:rPr lang="en-US" sz="2800" dirty="0" smtClean="0"/>
              <a:t>Community Integration and Social and Living Skills</a:t>
            </a:r>
          </a:p>
          <a:p>
            <a:r>
              <a:rPr lang="en-US" dirty="0" smtClean="0"/>
              <a:t>Presented by the Institute for Best Practices</a:t>
            </a:r>
          </a:p>
          <a:p>
            <a:r>
              <a:rPr lang="en-US" dirty="0" smtClean="0"/>
              <a:t>UNC Center for Excellence in Community Mental Health</a:t>
            </a:r>
          </a:p>
          <a:p>
            <a:r>
              <a:rPr lang="en-US" dirty="0" smtClean="0"/>
              <a:t>Antoine Bailliard, Ph.D., OT/L and Lorna Moser, Ph.D.</a:t>
            </a:r>
          </a:p>
          <a:p>
            <a:r>
              <a:rPr lang="en-US" dirty="0" smtClean="0"/>
              <a:t>February 8,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6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00" y="2057398"/>
            <a:ext cx="6731000" cy="4483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Maintaining preferred level of cleanliness</a:t>
            </a:r>
          </a:p>
          <a:p>
            <a:r>
              <a:rPr lang="en-US" sz="2400" dirty="0" smtClean="0"/>
              <a:t>Preparing meals</a:t>
            </a:r>
          </a:p>
          <a:p>
            <a:r>
              <a:rPr lang="en-US" sz="2400" dirty="0" smtClean="0"/>
              <a:t>Navigating personal relationships and community</a:t>
            </a:r>
          </a:p>
          <a:p>
            <a:r>
              <a:rPr lang="en-US" sz="2400" dirty="0" smtClean="0"/>
              <a:t>Filling and structuring time in a way that is meaningful to them</a:t>
            </a:r>
          </a:p>
          <a:p>
            <a:r>
              <a:rPr lang="en-US" sz="2400" dirty="0" smtClean="0"/>
              <a:t>Safety planning and execution of such plans</a:t>
            </a:r>
          </a:p>
          <a:p>
            <a:r>
              <a:rPr lang="en-US" sz="2400" b="1" dirty="0" smtClean="0"/>
              <a:t>Boredom, loneliness, and isolation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5100" y="2057400"/>
            <a:ext cx="3237392" cy="4023360"/>
          </a:xfrm>
        </p:spPr>
        <p:txBody>
          <a:bodyPr>
            <a:normAutofit/>
          </a:bodyPr>
          <a:lstStyle/>
          <a:p>
            <a:r>
              <a:rPr lang="en-US" sz="2400" dirty="0"/>
              <a:t>Others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6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Resources Have so Far Been Made Available to Help Providers?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22500"/>
            <a:ext cx="9872871" cy="3873500"/>
          </a:xfrm>
        </p:spPr>
        <p:txBody>
          <a:bodyPr>
            <a:normAutofit/>
          </a:bodyPr>
          <a:lstStyle/>
          <a:p>
            <a:r>
              <a:rPr lang="en-US" dirty="0" smtClean="0"/>
              <a:t>Trainings:</a:t>
            </a:r>
          </a:p>
          <a:p>
            <a:pPr lvl="1"/>
            <a:r>
              <a:rPr lang="en-US" sz="2200" dirty="0" smtClean="0"/>
              <a:t>Tenancy Supports</a:t>
            </a:r>
          </a:p>
          <a:p>
            <a:pPr lvl="1"/>
            <a:r>
              <a:rPr lang="en-US" sz="2200" dirty="0" smtClean="0"/>
              <a:t>Psychiatric Rehabilitation 101 and Social Skills</a:t>
            </a:r>
          </a:p>
          <a:p>
            <a:pPr lvl="1"/>
            <a:r>
              <a:rPr lang="en-US" sz="2200" dirty="0" smtClean="0"/>
              <a:t>Others?</a:t>
            </a:r>
          </a:p>
          <a:p>
            <a:r>
              <a:rPr lang="en-US" dirty="0" smtClean="0"/>
              <a:t>Consultation / Learning Collaborative</a:t>
            </a:r>
          </a:p>
          <a:p>
            <a:pPr lvl="1"/>
            <a:r>
              <a:rPr lang="en-US" sz="2200" dirty="0" smtClean="0"/>
              <a:t>NC ACT Coalition</a:t>
            </a:r>
          </a:p>
          <a:p>
            <a:pPr lvl="1"/>
            <a:r>
              <a:rPr lang="en-US" sz="2200" dirty="0" smtClean="0"/>
              <a:t>MCO-driven consultation (examples?)</a:t>
            </a:r>
          </a:p>
          <a:p>
            <a:r>
              <a:rPr lang="en-US" dirty="0" smtClean="0"/>
              <a:t>Onsite Coaching</a:t>
            </a:r>
          </a:p>
          <a:p>
            <a:pPr lvl="1"/>
            <a:r>
              <a:rPr lang="en-US" sz="2200" dirty="0" smtClean="0"/>
              <a:t>Primarily with ACT and topic varies</a:t>
            </a:r>
          </a:p>
        </p:txBody>
      </p:sp>
    </p:spTree>
    <p:extLst>
      <p:ext uri="{BB962C8B-B14F-4D97-AF65-F5344CB8AC3E}">
        <p14:creationId xmlns:p14="http://schemas.microsoft.com/office/powerpoint/2010/main" val="310894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Augmenting Current Resources with </a:t>
            </a:r>
            <a:br>
              <a:rPr lang="en-US" dirty="0" smtClean="0"/>
            </a:br>
            <a:r>
              <a:rPr lang="en-US" dirty="0" smtClean="0"/>
              <a:t>Web-Based Consultations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10629900" cy="4445000"/>
          </a:xfrm>
        </p:spPr>
        <p:txBody>
          <a:bodyPr>
            <a:normAutofit/>
          </a:bodyPr>
          <a:lstStyle/>
          <a:p>
            <a:r>
              <a:rPr lang="en-US" dirty="0" smtClean="0"/>
              <a:t>Positives:</a:t>
            </a:r>
          </a:p>
          <a:p>
            <a:pPr lvl="1"/>
            <a:r>
              <a:rPr lang="en-US" dirty="0" smtClean="0"/>
              <a:t>More efficient use of time (no driving, no time away from office)</a:t>
            </a:r>
          </a:p>
          <a:p>
            <a:pPr lvl="1"/>
            <a:r>
              <a:rPr lang="en-US" dirty="0" smtClean="0"/>
              <a:t>Offer at higher frequency</a:t>
            </a:r>
          </a:p>
          <a:p>
            <a:pPr lvl="1"/>
            <a:r>
              <a:rPr lang="en-US" dirty="0" smtClean="0"/>
              <a:t>Opportunity for more-informed consultation</a:t>
            </a:r>
          </a:p>
          <a:p>
            <a:pPr lvl="1"/>
            <a:r>
              <a:rPr lang="en-US" dirty="0" smtClean="0"/>
              <a:t>Create space that limits attendance, but has diverse perspectives “in the room”</a:t>
            </a:r>
          </a:p>
          <a:p>
            <a:pPr lvl="1"/>
            <a:r>
              <a:rPr lang="en-US" dirty="0" smtClean="0"/>
              <a:t>Option of recording webinar</a:t>
            </a:r>
          </a:p>
          <a:p>
            <a:r>
              <a:rPr lang="en-US" dirty="0" smtClean="0"/>
              <a:t>Negatives:</a:t>
            </a:r>
          </a:p>
          <a:p>
            <a:pPr lvl="1"/>
            <a:r>
              <a:rPr lang="en-US" dirty="0" smtClean="0"/>
              <a:t>Less personal interaction</a:t>
            </a:r>
          </a:p>
          <a:p>
            <a:pPr lvl="1"/>
            <a:r>
              <a:rPr lang="en-US" dirty="0" smtClean="0"/>
              <a:t>Risk of more passivity in audience</a:t>
            </a:r>
          </a:p>
          <a:p>
            <a:pPr marL="45720" indent="0">
              <a:buNone/>
            </a:pPr>
            <a:r>
              <a:rPr lang="en-US" dirty="0" smtClean="0"/>
              <a:t>CAVEAT:  Consultations are limited in that we do not have all of the information on what is relevant to decisions for this particular individual.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4200"/>
            <a:ext cx="10807700" cy="4546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will be hosting 2 web-based meetings per month for the next three months.</a:t>
            </a:r>
          </a:p>
          <a:p>
            <a:r>
              <a:rPr lang="en-US" dirty="0" smtClean="0"/>
              <a:t>We will limit attendance to 10 individuals during each consultation session</a:t>
            </a:r>
          </a:p>
          <a:p>
            <a:r>
              <a:rPr lang="en-US" dirty="0" smtClean="0"/>
              <a:t>To receive consultation on a specific client you are working with, you will need to submit a completed consultation form at least 3 business days ahead of consultation.</a:t>
            </a:r>
          </a:p>
          <a:p>
            <a:r>
              <a:rPr lang="en-US" dirty="0" smtClean="0"/>
              <a:t>Of those submitted, only 2 consultations will be selected for discussion.  </a:t>
            </a:r>
          </a:p>
          <a:p>
            <a:r>
              <a:rPr lang="en-US" dirty="0" smtClean="0"/>
              <a:t>We </a:t>
            </a:r>
            <a:r>
              <a:rPr lang="en-US" dirty="0"/>
              <a:t>want the </a:t>
            </a:r>
            <a:r>
              <a:rPr lang="en-US" dirty="0" smtClean="0"/>
              <a:t>consultation </a:t>
            </a:r>
            <a:r>
              <a:rPr lang="en-US" dirty="0"/>
              <a:t>to be interactive between </a:t>
            </a:r>
            <a:r>
              <a:rPr lang="en-US" dirty="0" smtClean="0"/>
              <a:t>you (providers who submitted particular consultation) </a:t>
            </a:r>
            <a:r>
              <a:rPr lang="en-US" dirty="0"/>
              <a:t>and us, but will be inviting others on the call to weigh in with ideas.  </a:t>
            </a:r>
            <a:r>
              <a:rPr lang="en-US" dirty="0" smtClean="0"/>
              <a:t>Interaction is essential!</a:t>
            </a:r>
          </a:p>
          <a:p>
            <a:r>
              <a:rPr lang="en-US" dirty="0" smtClean="0"/>
              <a:t>We </a:t>
            </a:r>
            <a:r>
              <a:rPr lang="en-US" dirty="0"/>
              <a:t>encourage attendees to call in with a computer so they are able to visually see information being presented, but telephone is also adequate.  </a:t>
            </a:r>
            <a:endParaRPr lang="en-US" dirty="0" smtClean="0"/>
          </a:p>
          <a:p>
            <a:r>
              <a:rPr lang="en-US" dirty="0" smtClean="0"/>
              <a:t>We may invite those who received a consultation to follow-up and share what </a:t>
            </a:r>
            <a:r>
              <a:rPr lang="en-US" dirty="0"/>
              <a:t>had been tried, </a:t>
            </a:r>
            <a:r>
              <a:rPr lang="en-US" dirty="0" smtClean="0"/>
              <a:t>what worked, </a:t>
            </a:r>
            <a:r>
              <a:rPr lang="en-US" dirty="0"/>
              <a:t>what challenges remain approximately one month from their consult. </a:t>
            </a:r>
          </a:p>
        </p:txBody>
      </p:sp>
    </p:spTree>
    <p:extLst>
      <p:ext uri="{BB962C8B-B14F-4D97-AF65-F5344CB8AC3E}">
        <p14:creationId xmlns:p14="http://schemas.microsoft.com/office/powerpoint/2010/main" val="323349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Form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11137900" cy="4038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Demographic Information</a:t>
            </a:r>
          </a:p>
          <a:p>
            <a:pPr lvl="1"/>
            <a:r>
              <a:rPr lang="en-US" dirty="0" smtClean="0"/>
              <a:t>Be careful not to overshare and violate HIPAA</a:t>
            </a:r>
          </a:p>
          <a:p>
            <a:r>
              <a:rPr lang="en-US" b="1" dirty="0" smtClean="0"/>
              <a:t>Targeted Activity</a:t>
            </a:r>
          </a:p>
          <a:p>
            <a:pPr lvl="1"/>
            <a:r>
              <a:rPr lang="en-US" dirty="0" smtClean="0"/>
              <a:t>Be specific (not “housecleaning,” but washing and putting away dishes or emptying trash)</a:t>
            </a:r>
          </a:p>
          <a:p>
            <a:pPr lvl="1"/>
            <a:r>
              <a:rPr lang="en-US" dirty="0" smtClean="0"/>
              <a:t>The focus is on </a:t>
            </a:r>
            <a:r>
              <a:rPr lang="en-US" b="1" dirty="0" smtClean="0"/>
              <a:t>behavior and participation </a:t>
            </a:r>
            <a:r>
              <a:rPr lang="en-US" dirty="0" smtClean="0"/>
              <a:t>that helps with </a:t>
            </a:r>
            <a:r>
              <a:rPr lang="en-US" b="1" dirty="0" smtClean="0"/>
              <a:t>maintaining in their independent living environment.</a:t>
            </a:r>
            <a:r>
              <a:rPr lang="en-US" dirty="0" smtClean="0"/>
              <a:t>  These consultations will not address specific psychiatric symptoms, nor substance abuse.</a:t>
            </a:r>
          </a:p>
          <a:p>
            <a:r>
              <a:rPr lang="en-US" b="1" dirty="0" smtClean="0"/>
              <a:t>Meaning and Motivation of Activity to Client</a:t>
            </a:r>
          </a:p>
          <a:p>
            <a:pPr lvl="1"/>
            <a:r>
              <a:rPr lang="en-US" dirty="0" smtClean="0"/>
              <a:t>Provide some information about why this activity is important to the client – what are the consequences of not succeeding with activity, and what may be the benefits of performing the activity.  The activity likely relates to other goals.</a:t>
            </a:r>
          </a:p>
          <a:p>
            <a:pPr lvl="1"/>
            <a:r>
              <a:rPr lang="en-US" dirty="0" smtClean="0"/>
              <a:t>How much does the client value this activity and is motivated to master it?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Form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11137900" cy="45974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Describe the Activity</a:t>
            </a:r>
          </a:p>
          <a:p>
            <a:pPr lvl="2"/>
            <a:r>
              <a:rPr lang="en-US" dirty="0" smtClean="0"/>
              <a:t>Break down the steps – when, where, and how the activity is performed.</a:t>
            </a:r>
          </a:p>
          <a:p>
            <a:pPr lvl="2"/>
            <a:r>
              <a:rPr lang="en-US" dirty="0" smtClean="0"/>
              <a:t>Include any tools or materials used/</a:t>
            </a:r>
          </a:p>
          <a:p>
            <a:pPr lvl="2"/>
            <a:r>
              <a:rPr lang="en-US" dirty="0" smtClean="0"/>
              <a:t>Numbering the steps may be most helpful.</a:t>
            </a:r>
          </a:p>
          <a:p>
            <a:pPr lvl="1"/>
            <a:r>
              <a:rPr lang="en-US" b="1" dirty="0" smtClean="0"/>
              <a:t>Performance Analysis – Which parts does your client perform successfully and unsuccessfully?</a:t>
            </a:r>
          </a:p>
          <a:p>
            <a:pPr lvl="2"/>
            <a:r>
              <a:rPr lang="en-US" dirty="0" smtClean="0"/>
              <a:t>Which parts of the activity (steps above) can they do successfully on their own?</a:t>
            </a:r>
          </a:p>
          <a:p>
            <a:pPr lvl="2"/>
            <a:r>
              <a:rPr lang="en-US" dirty="0" smtClean="0"/>
              <a:t>Which parts of the activity can the client not perform on their own successfully?</a:t>
            </a:r>
          </a:p>
          <a:p>
            <a:pPr lvl="3"/>
            <a:r>
              <a:rPr lang="en-US" dirty="0" smtClean="0"/>
              <a:t>Why do you think the client is not performing successfully?</a:t>
            </a:r>
          </a:p>
          <a:p>
            <a:pPr lvl="1"/>
            <a:r>
              <a:rPr lang="en-US" b="1" dirty="0" smtClean="0"/>
              <a:t>Environmental Factors Affecting Performanc</a:t>
            </a:r>
            <a:r>
              <a:rPr lang="en-US" dirty="0" smtClean="0"/>
              <a:t>e</a:t>
            </a:r>
          </a:p>
          <a:p>
            <a:pPr lvl="2"/>
            <a:r>
              <a:rPr lang="en-US" dirty="0" smtClean="0"/>
              <a:t>Attending the physical (e.g., layout of apartment space) and social factors (e.g., parental perspective or involvement) that may be impacting performance</a:t>
            </a:r>
          </a:p>
          <a:p>
            <a:pPr lvl="1"/>
            <a:r>
              <a:rPr lang="en-US" b="1" dirty="0" smtClean="0"/>
              <a:t>Personal Factors Affecting Performance</a:t>
            </a:r>
          </a:p>
          <a:p>
            <a:pPr lvl="2"/>
            <a:r>
              <a:rPr lang="en-US" dirty="0" smtClean="0"/>
              <a:t>Cognitive, knowledge, experience, physical mobility and range of motion, overall health – consider strengths that may be relevant to success with this activity, as well as potential barriers.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5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Consultation Form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11137900" cy="40386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Interventions you have tried for this activity with your client</a:t>
            </a:r>
          </a:p>
          <a:p>
            <a:pPr lvl="2"/>
            <a:r>
              <a:rPr lang="en-US" dirty="0" smtClean="0"/>
              <a:t>Describe anything you and the team has so far attempted</a:t>
            </a:r>
          </a:p>
          <a:p>
            <a:pPr lvl="3"/>
            <a:r>
              <a:rPr lang="en-US" dirty="0" smtClean="0"/>
              <a:t>Anything that has worked a little bit?</a:t>
            </a:r>
          </a:p>
          <a:p>
            <a:pPr lvl="3"/>
            <a:r>
              <a:rPr lang="en-US" dirty="0" smtClean="0"/>
              <a:t>What has definitely *not* worked?</a:t>
            </a:r>
          </a:p>
          <a:p>
            <a:pPr lvl="1"/>
            <a:r>
              <a:rPr lang="en-US" b="1" dirty="0" smtClean="0"/>
              <a:t>Other</a:t>
            </a:r>
          </a:p>
          <a:p>
            <a:pPr lvl="2"/>
            <a:r>
              <a:rPr lang="en-US" dirty="0" smtClean="0"/>
              <a:t>Anything else obviously helpful, but not sure where it should be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66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436</TotalTime>
  <Words>671</Words>
  <Application>Microsoft Office PowerPoint</Application>
  <PresentationFormat>Widescreen</PresentationFormat>
  <Paragraphs>79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Corbel</vt:lpstr>
      <vt:lpstr>Basis</vt:lpstr>
      <vt:lpstr>Planning for web-based consultation</vt:lpstr>
      <vt:lpstr>Common Challenges</vt:lpstr>
      <vt:lpstr>What Resources Have so Far Been Made Available to Help Providers?</vt:lpstr>
      <vt:lpstr>Augmenting Current Resources with  Web-Based Consultations</vt:lpstr>
      <vt:lpstr>Consultation Overview</vt:lpstr>
      <vt:lpstr>Consultation Form Overview</vt:lpstr>
      <vt:lpstr>Consultation Form Overview</vt:lpstr>
      <vt:lpstr>Consultation Form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Moser, Lorna L.</dc:creator>
  <cp:lastModifiedBy>Moser, Lorna L.</cp:lastModifiedBy>
  <cp:revision>13</cp:revision>
  <dcterms:created xsi:type="dcterms:W3CDTF">2019-02-08T11:14:49Z</dcterms:created>
  <dcterms:modified xsi:type="dcterms:W3CDTF">2019-06-10T21:21:50Z</dcterms:modified>
</cp:coreProperties>
</file>