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7" r:id="rId3"/>
    <p:sldId id="258" r:id="rId4"/>
    <p:sldId id="297" r:id="rId5"/>
    <p:sldId id="301" r:id="rId6"/>
    <p:sldId id="259" r:id="rId7"/>
    <p:sldId id="260" r:id="rId8"/>
    <p:sldId id="263" r:id="rId9"/>
    <p:sldId id="261" r:id="rId10"/>
    <p:sldId id="269" r:id="rId11"/>
    <p:sldId id="270" r:id="rId12"/>
    <p:sldId id="262" r:id="rId13"/>
    <p:sldId id="264" r:id="rId14"/>
    <p:sldId id="265" r:id="rId15"/>
    <p:sldId id="266" r:id="rId16"/>
    <p:sldId id="267" r:id="rId17"/>
    <p:sldId id="268" r:id="rId18"/>
    <p:sldId id="271" r:id="rId19"/>
    <p:sldId id="272" r:id="rId20"/>
    <p:sldId id="279" r:id="rId21"/>
    <p:sldId id="305" r:id="rId22"/>
    <p:sldId id="303" r:id="rId23"/>
    <p:sldId id="286" r:id="rId24"/>
    <p:sldId id="274" r:id="rId25"/>
    <p:sldId id="275" r:id="rId26"/>
    <p:sldId id="273" r:id="rId27"/>
    <p:sldId id="283" r:id="rId28"/>
    <p:sldId id="285" r:id="rId29"/>
    <p:sldId id="299" r:id="rId30"/>
    <p:sldId id="278" r:id="rId31"/>
    <p:sldId id="284" r:id="rId32"/>
    <p:sldId id="280" r:id="rId33"/>
    <p:sldId id="289" r:id="rId34"/>
    <p:sldId id="287" r:id="rId35"/>
    <p:sldId id="288" r:id="rId36"/>
    <p:sldId id="300" r:id="rId37"/>
    <p:sldId id="291" r:id="rId38"/>
    <p:sldId id="277" r:id="rId39"/>
    <p:sldId id="276" r:id="rId40"/>
    <p:sldId id="292" r:id="rId41"/>
    <p:sldId id="293" r:id="rId42"/>
    <p:sldId id="307" r:id="rId43"/>
    <p:sldId id="306" r:id="rId44"/>
    <p:sldId id="294" r:id="rId45"/>
    <p:sldId id="295" r:id="rId46"/>
    <p:sldId id="29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94640"/>
  </p:normalViewPr>
  <p:slideViewPr>
    <p:cSldViewPr snapToGrid="0" snapToObjects="1">
      <p:cViewPr varScale="1">
        <p:scale>
          <a:sx n="92" d="100"/>
          <a:sy n="92" d="100"/>
        </p:scale>
        <p:origin x="9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27CA2-83FA-47DA-9C9C-2DFF779EB5FE}"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6DEBBB28-41F6-4AFB-BB0C-F7983716AF85}">
      <dgm:prSet/>
      <dgm:spPr/>
      <dgm:t>
        <a:bodyPr/>
        <a:lstStyle/>
        <a:p>
          <a:r>
            <a:rPr lang="en-US" dirty="0"/>
            <a:t>Higher Education Experience </a:t>
          </a:r>
        </a:p>
      </dgm:t>
    </dgm:pt>
    <dgm:pt modelId="{99449485-5ECF-4809-BAD5-47BE68D48D7B}" type="parTrans" cxnId="{3321B519-EDF7-4993-9B35-F35874DAF320}">
      <dgm:prSet/>
      <dgm:spPr/>
      <dgm:t>
        <a:bodyPr/>
        <a:lstStyle/>
        <a:p>
          <a:endParaRPr lang="en-US"/>
        </a:p>
      </dgm:t>
    </dgm:pt>
    <dgm:pt modelId="{98B9B9F2-8F9E-4515-84E3-5336EB476FB6}" type="sibTrans" cxnId="{3321B519-EDF7-4993-9B35-F35874DAF320}">
      <dgm:prSet/>
      <dgm:spPr/>
      <dgm:t>
        <a:bodyPr/>
        <a:lstStyle/>
        <a:p>
          <a:endParaRPr lang="en-US"/>
        </a:p>
      </dgm:t>
    </dgm:pt>
    <dgm:pt modelId="{F67FCECC-99BA-481C-B266-6A87A07A6154}">
      <dgm:prSet/>
      <dgm:spPr/>
      <dgm:t>
        <a:bodyPr/>
        <a:lstStyle/>
        <a:p>
          <a:r>
            <a:rPr lang="en-US" dirty="0"/>
            <a:t>Teaching Psychopathology Course</a:t>
          </a:r>
        </a:p>
      </dgm:t>
    </dgm:pt>
    <dgm:pt modelId="{886F3562-09E8-4CCF-A3FB-6E6DE5A2A678}" type="parTrans" cxnId="{7730C142-0383-460E-8D06-27A4EFCD3665}">
      <dgm:prSet/>
      <dgm:spPr/>
      <dgm:t>
        <a:bodyPr/>
        <a:lstStyle/>
        <a:p>
          <a:endParaRPr lang="en-US"/>
        </a:p>
      </dgm:t>
    </dgm:pt>
    <dgm:pt modelId="{19FB6F55-9D9E-4C0B-AE8F-71D971FBFBDD}" type="sibTrans" cxnId="{7730C142-0383-460E-8D06-27A4EFCD3665}">
      <dgm:prSet/>
      <dgm:spPr/>
      <dgm:t>
        <a:bodyPr/>
        <a:lstStyle/>
        <a:p>
          <a:endParaRPr lang="en-US"/>
        </a:p>
      </dgm:t>
    </dgm:pt>
    <dgm:pt modelId="{BCCB8FC1-3774-4350-B121-0CD8C9D7F926}">
      <dgm:prSet/>
      <dgm:spPr/>
      <dgm:t>
        <a:bodyPr/>
        <a:lstStyle/>
        <a:p>
          <a:r>
            <a:rPr lang="en-US" dirty="0"/>
            <a:t>Professional Orientation and Ethics</a:t>
          </a:r>
        </a:p>
      </dgm:t>
    </dgm:pt>
    <dgm:pt modelId="{7E59544E-4397-4127-89FC-E5D195A54301}" type="parTrans" cxnId="{177E984B-9FBC-4193-A156-BEE8A2C43681}">
      <dgm:prSet/>
      <dgm:spPr/>
      <dgm:t>
        <a:bodyPr/>
        <a:lstStyle/>
        <a:p>
          <a:endParaRPr lang="en-US"/>
        </a:p>
      </dgm:t>
    </dgm:pt>
    <dgm:pt modelId="{17C6CE3D-E479-4895-ACF9-3D4DBBC69088}" type="sibTrans" cxnId="{177E984B-9FBC-4193-A156-BEE8A2C43681}">
      <dgm:prSet/>
      <dgm:spPr/>
      <dgm:t>
        <a:bodyPr/>
        <a:lstStyle/>
        <a:p>
          <a:endParaRPr lang="en-US"/>
        </a:p>
      </dgm:t>
    </dgm:pt>
    <dgm:pt modelId="{C771C273-239F-4B01-9DB9-94BF0BF43A44}">
      <dgm:prSet/>
      <dgm:spPr/>
      <dgm:t>
        <a:bodyPr/>
        <a:lstStyle/>
        <a:p>
          <a:r>
            <a:rPr lang="en-US" dirty="0"/>
            <a:t>Career and Employer Development</a:t>
          </a:r>
        </a:p>
      </dgm:t>
    </dgm:pt>
    <dgm:pt modelId="{CAF6BDDA-82FC-4D0F-8B94-15421A0BA85C}" type="parTrans" cxnId="{7CA6041D-78ED-49C0-B80F-3D4D99DFF8E3}">
      <dgm:prSet/>
      <dgm:spPr/>
      <dgm:t>
        <a:bodyPr/>
        <a:lstStyle/>
        <a:p>
          <a:endParaRPr lang="en-US"/>
        </a:p>
      </dgm:t>
    </dgm:pt>
    <dgm:pt modelId="{6A776B8B-04C3-465C-B5E9-CAE9668E45B9}" type="sibTrans" cxnId="{7CA6041D-78ED-49C0-B80F-3D4D99DFF8E3}">
      <dgm:prSet/>
      <dgm:spPr/>
      <dgm:t>
        <a:bodyPr/>
        <a:lstStyle/>
        <a:p>
          <a:endParaRPr lang="en-US"/>
        </a:p>
      </dgm:t>
    </dgm:pt>
    <dgm:pt modelId="{239B00E4-7521-4F82-8746-6DB4B378F8C4}">
      <dgm:prSet/>
      <dgm:spPr/>
      <dgm:t>
        <a:bodyPr/>
        <a:lstStyle/>
        <a:p>
          <a:r>
            <a:rPr lang="en-US" dirty="0"/>
            <a:t>Multicultural Counseling </a:t>
          </a:r>
        </a:p>
      </dgm:t>
    </dgm:pt>
    <dgm:pt modelId="{9EE81BC7-658D-4CA3-850E-3732CE5D1AC7}" type="parTrans" cxnId="{5810D3DF-05BC-4F1C-9DF2-33A562435C9B}">
      <dgm:prSet/>
      <dgm:spPr/>
      <dgm:t>
        <a:bodyPr/>
        <a:lstStyle/>
        <a:p>
          <a:endParaRPr lang="en-US"/>
        </a:p>
      </dgm:t>
    </dgm:pt>
    <dgm:pt modelId="{157101EA-10C5-4304-B860-3A1641D8DDDB}" type="sibTrans" cxnId="{5810D3DF-05BC-4F1C-9DF2-33A562435C9B}">
      <dgm:prSet/>
      <dgm:spPr/>
      <dgm:t>
        <a:bodyPr/>
        <a:lstStyle/>
        <a:p>
          <a:endParaRPr lang="en-US"/>
        </a:p>
      </dgm:t>
    </dgm:pt>
    <dgm:pt modelId="{9F53C63C-2D5C-4D57-B592-B0023FD98B7B}">
      <dgm:prSet/>
      <dgm:spPr/>
      <dgm:t>
        <a:bodyPr/>
        <a:lstStyle/>
        <a:p>
          <a:r>
            <a:rPr lang="en-US" dirty="0"/>
            <a:t>Clinical Experience</a:t>
          </a:r>
        </a:p>
      </dgm:t>
    </dgm:pt>
    <dgm:pt modelId="{33EE8A0E-A0E3-4AD8-B552-80541B2C1E3F}" type="parTrans" cxnId="{9F8BA0C2-E74E-4B3E-A355-EFEC72FC445F}">
      <dgm:prSet/>
      <dgm:spPr/>
      <dgm:t>
        <a:bodyPr/>
        <a:lstStyle/>
        <a:p>
          <a:endParaRPr lang="en-US"/>
        </a:p>
      </dgm:t>
    </dgm:pt>
    <dgm:pt modelId="{7D5D5BCB-F882-4C8A-A1AA-CA14AE7AC0CE}" type="sibTrans" cxnId="{9F8BA0C2-E74E-4B3E-A355-EFEC72FC445F}">
      <dgm:prSet/>
      <dgm:spPr/>
      <dgm:t>
        <a:bodyPr/>
        <a:lstStyle/>
        <a:p>
          <a:endParaRPr lang="en-US"/>
        </a:p>
      </dgm:t>
    </dgm:pt>
    <dgm:pt modelId="{67E9681C-A97E-41CB-BF57-3FA13C2BBD44}">
      <dgm:prSet/>
      <dgm:spPr/>
      <dgm:t>
        <a:bodyPr/>
        <a:lstStyle/>
        <a:p>
          <a:r>
            <a:rPr lang="en-US" dirty="0"/>
            <a:t>State Vocational Rehabilitation Counseling</a:t>
          </a:r>
        </a:p>
      </dgm:t>
    </dgm:pt>
    <dgm:pt modelId="{FF7F959E-1E79-49CF-8F43-BE4EC8B70C63}" type="parTrans" cxnId="{2BCA15A1-FF51-420B-A5DD-C74969CFA117}">
      <dgm:prSet/>
      <dgm:spPr/>
      <dgm:t>
        <a:bodyPr/>
        <a:lstStyle/>
        <a:p>
          <a:endParaRPr lang="en-US"/>
        </a:p>
      </dgm:t>
    </dgm:pt>
    <dgm:pt modelId="{649D6D03-5522-437C-8D57-54E4B3B76716}" type="sibTrans" cxnId="{2BCA15A1-FF51-420B-A5DD-C74969CFA117}">
      <dgm:prSet/>
      <dgm:spPr/>
      <dgm:t>
        <a:bodyPr/>
        <a:lstStyle/>
        <a:p>
          <a:endParaRPr lang="en-US"/>
        </a:p>
      </dgm:t>
    </dgm:pt>
    <dgm:pt modelId="{2DE73EA8-2CF0-4EBC-AEED-027E83B44EFC}">
      <dgm:prSet/>
      <dgm:spPr/>
      <dgm:t>
        <a:bodyPr/>
        <a:lstStyle/>
        <a:p>
          <a:r>
            <a:rPr lang="en-US" dirty="0"/>
            <a:t>Case Services Coordinator</a:t>
          </a:r>
        </a:p>
      </dgm:t>
    </dgm:pt>
    <dgm:pt modelId="{6975D4DD-DA90-49E2-9E40-F7CFE3377253}" type="parTrans" cxnId="{63BBDE09-393B-448C-83DA-11554D157DA0}">
      <dgm:prSet/>
      <dgm:spPr/>
      <dgm:t>
        <a:bodyPr/>
        <a:lstStyle/>
        <a:p>
          <a:endParaRPr lang="en-US"/>
        </a:p>
      </dgm:t>
    </dgm:pt>
    <dgm:pt modelId="{262EFAFD-DF67-46AE-B319-26B70C1AEDC1}" type="sibTrans" cxnId="{63BBDE09-393B-448C-83DA-11554D157DA0}">
      <dgm:prSet/>
      <dgm:spPr/>
      <dgm:t>
        <a:bodyPr/>
        <a:lstStyle/>
        <a:p>
          <a:endParaRPr lang="en-US"/>
        </a:p>
      </dgm:t>
    </dgm:pt>
    <dgm:pt modelId="{543E6D3C-FDB7-481D-A09D-2A6F829459C6}">
      <dgm:prSet/>
      <dgm:spPr/>
      <dgm:t>
        <a:bodyPr/>
        <a:lstStyle/>
        <a:p>
          <a:r>
            <a:rPr lang="en-US" dirty="0"/>
            <a:t>Vocational Evaluator</a:t>
          </a:r>
        </a:p>
      </dgm:t>
    </dgm:pt>
    <dgm:pt modelId="{96928796-9CDD-4940-8AD2-2974F1ECFD8F}" type="parTrans" cxnId="{A83D65D8-9C6C-4759-B7F7-4A55C553422A}">
      <dgm:prSet/>
      <dgm:spPr/>
      <dgm:t>
        <a:bodyPr/>
        <a:lstStyle/>
        <a:p>
          <a:endParaRPr lang="en-US"/>
        </a:p>
      </dgm:t>
    </dgm:pt>
    <dgm:pt modelId="{C47FEACA-1F3D-4935-9909-60511AB7A3DA}" type="sibTrans" cxnId="{A83D65D8-9C6C-4759-B7F7-4A55C553422A}">
      <dgm:prSet/>
      <dgm:spPr/>
      <dgm:t>
        <a:bodyPr/>
        <a:lstStyle/>
        <a:p>
          <a:endParaRPr lang="en-US"/>
        </a:p>
      </dgm:t>
    </dgm:pt>
    <dgm:pt modelId="{396CE125-1096-46F7-92F5-C69D7C560D62}">
      <dgm:prSet/>
      <dgm:spPr/>
      <dgm:t>
        <a:bodyPr/>
        <a:lstStyle/>
        <a:p>
          <a:r>
            <a:rPr lang="en-US" dirty="0"/>
            <a:t>Private Practice</a:t>
          </a:r>
        </a:p>
      </dgm:t>
    </dgm:pt>
    <dgm:pt modelId="{1CD19078-C9E1-4F46-8260-F8AC5B58E8A8}" type="parTrans" cxnId="{E90CCD50-64B1-4158-B339-419822F3BE4E}">
      <dgm:prSet/>
      <dgm:spPr/>
      <dgm:t>
        <a:bodyPr/>
        <a:lstStyle/>
        <a:p>
          <a:endParaRPr lang="en-US"/>
        </a:p>
      </dgm:t>
    </dgm:pt>
    <dgm:pt modelId="{EF744DB1-7574-43D4-B6B4-0A302221FE85}" type="sibTrans" cxnId="{E90CCD50-64B1-4158-B339-419822F3BE4E}">
      <dgm:prSet/>
      <dgm:spPr/>
      <dgm:t>
        <a:bodyPr/>
        <a:lstStyle/>
        <a:p>
          <a:endParaRPr lang="en-US"/>
        </a:p>
      </dgm:t>
    </dgm:pt>
    <dgm:pt modelId="{84BD5485-A68F-B24D-AC5D-0674F13E08FC}" type="pres">
      <dgm:prSet presAssocID="{D6627CA2-83FA-47DA-9C9C-2DFF779EB5FE}" presName="Name0" presStyleCnt="0">
        <dgm:presLayoutVars>
          <dgm:dir/>
          <dgm:animLvl val="lvl"/>
          <dgm:resizeHandles val="exact"/>
        </dgm:presLayoutVars>
      </dgm:prSet>
      <dgm:spPr/>
    </dgm:pt>
    <dgm:pt modelId="{FC621400-399E-974D-BDDF-235D30036192}" type="pres">
      <dgm:prSet presAssocID="{6DEBBB28-41F6-4AFB-BB0C-F7983716AF85}" presName="composite" presStyleCnt="0"/>
      <dgm:spPr/>
    </dgm:pt>
    <dgm:pt modelId="{9DFA16F8-FCBF-2341-8E2B-12AB95F95F0A}" type="pres">
      <dgm:prSet presAssocID="{6DEBBB28-41F6-4AFB-BB0C-F7983716AF85}" presName="parTx" presStyleLbl="alignNode1" presStyleIdx="0" presStyleCnt="2">
        <dgm:presLayoutVars>
          <dgm:chMax val="0"/>
          <dgm:chPref val="0"/>
          <dgm:bulletEnabled val="1"/>
        </dgm:presLayoutVars>
      </dgm:prSet>
      <dgm:spPr/>
    </dgm:pt>
    <dgm:pt modelId="{76C0167B-DCC8-BB4B-8285-0BEB26E9E8BB}" type="pres">
      <dgm:prSet presAssocID="{6DEBBB28-41F6-4AFB-BB0C-F7983716AF85}" presName="desTx" presStyleLbl="alignAccFollowNode1" presStyleIdx="0" presStyleCnt="2">
        <dgm:presLayoutVars>
          <dgm:bulletEnabled val="1"/>
        </dgm:presLayoutVars>
      </dgm:prSet>
      <dgm:spPr/>
    </dgm:pt>
    <dgm:pt modelId="{2832A39A-8CF1-3841-ACC0-DB34C00E06E6}" type="pres">
      <dgm:prSet presAssocID="{98B9B9F2-8F9E-4515-84E3-5336EB476FB6}" presName="space" presStyleCnt="0"/>
      <dgm:spPr/>
    </dgm:pt>
    <dgm:pt modelId="{52B593E2-7F7A-924F-BAF8-048D7BAF659F}" type="pres">
      <dgm:prSet presAssocID="{9F53C63C-2D5C-4D57-B592-B0023FD98B7B}" presName="composite" presStyleCnt="0"/>
      <dgm:spPr/>
    </dgm:pt>
    <dgm:pt modelId="{6AD399CA-BB79-E743-AED5-F04C3773F755}" type="pres">
      <dgm:prSet presAssocID="{9F53C63C-2D5C-4D57-B592-B0023FD98B7B}" presName="parTx" presStyleLbl="alignNode1" presStyleIdx="1" presStyleCnt="2">
        <dgm:presLayoutVars>
          <dgm:chMax val="0"/>
          <dgm:chPref val="0"/>
          <dgm:bulletEnabled val="1"/>
        </dgm:presLayoutVars>
      </dgm:prSet>
      <dgm:spPr/>
    </dgm:pt>
    <dgm:pt modelId="{D93ED0A1-7097-524F-BA1A-244FF92AA0C4}" type="pres">
      <dgm:prSet presAssocID="{9F53C63C-2D5C-4D57-B592-B0023FD98B7B}" presName="desTx" presStyleLbl="alignAccFollowNode1" presStyleIdx="1" presStyleCnt="2">
        <dgm:presLayoutVars>
          <dgm:bulletEnabled val="1"/>
        </dgm:presLayoutVars>
      </dgm:prSet>
      <dgm:spPr/>
    </dgm:pt>
  </dgm:ptLst>
  <dgm:cxnLst>
    <dgm:cxn modelId="{23C08B01-B8D5-504E-BD33-6A55604CDB17}" type="presOf" srcId="{9F53C63C-2D5C-4D57-B592-B0023FD98B7B}" destId="{6AD399CA-BB79-E743-AED5-F04C3773F755}" srcOrd="0" destOrd="0" presId="urn:microsoft.com/office/officeart/2005/8/layout/hList1"/>
    <dgm:cxn modelId="{63BBDE09-393B-448C-83DA-11554D157DA0}" srcId="{9F53C63C-2D5C-4D57-B592-B0023FD98B7B}" destId="{2DE73EA8-2CF0-4EBC-AEED-027E83B44EFC}" srcOrd="1" destOrd="0" parTransId="{6975D4DD-DA90-49E2-9E40-F7CFE3377253}" sibTransId="{262EFAFD-DF67-46AE-B319-26B70C1AEDC1}"/>
    <dgm:cxn modelId="{93E7AF0E-7082-564E-B517-6D7F0F2ED8A1}" type="presOf" srcId="{F67FCECC-99BA-481C-B266-6A87A07A6154}" destId="{76C0167B-DCC8-BB4B-8285-0BEB26E9E8BB}" srcOrd="0" destOrd="0" presId="urn:microsoft.com/office/officeart/2005/8/layout/hList1"/>
    <dgm:cxn modelId="{07D6A211-2904-EA4C-B4E7-5BEF28ADD397}" type="presOf" srcId="{67E9681C-A97E-41CB-BF57-3FA13C2BBD44}" destId="{D93ED0A1-7097-524F-BA1A-244FF92AA0C4}" srcOrd="0" destOrd="0" presId="urn:microsoft.com/office/officeart/2005/8/layout/hList1"/>
    <dgm:cxn modelId="{AE262915-DC6C-2E49-B650-0872CBE98809}" type="presOf" srcId="{BCCB8FC1-3774-4350-B121-0CD8C9D7F926}" destId="{76C0167B-DCC8-BB4B-8285-0BEB26E9E8BB}" srcOrd="0" destOrd="1" presId="urn:microsoft.com/office/officeart/2005/8/layout/hList1"/>
    <dgm:cxn modelId="{EC39A317-17ED-ED49-8C42-26AB156E2F0E}" type="presOf" srcId="{D6627CA2-83FA-47DA-9C9C-2DFF779EB5FE}" destId="{84BD5485-A68F-B24D-AC5D-0674F13E08FC}" srcOrd="0" destOrd="0" presId="urn:microsoft.com/office/officeart/2005/8/layout/hList1"/>
    <dgm:cxn modelId="{3321B519-EDF7-4993-9B35-F35874DAF320}" srcId="{D6627CA2-83FA-47DA-9C9C-2DFF779EB5FE}" destId="{6DEBBB28-41F6-4AFB-BB0C-F7983716AF85}" srcOrd="0" destOrd="0" parTransId="{99449485-5ECF-4809-BAD5-47BE68D48D7B}" sibTransId="{98B9B9F2-8F9E-4515-84E3-5336EB476FB6}"/>
    <dgm:cxn modelId="{7CA6041D-78ED-49C0-B80F-3D4D99DFF8E3}" srcId="{6DEBBB28-41F6-4AFB-BB0C-F7983716AF85}" destId="{C771C273-239F-4B01-9DB9-94BF0BF43A44}" srcOrd="2" destOrd="0" parTransId="{CAF6BDDA-82FC-4D0F-8B94-15421A0BA85C}" sibTransId="{6A776B8B-04C3-465C-B5E9-CAE9668E45B9}"/>
    <dgm:cxn modelId="{7730C142-0383-460E-8D06-27A4EFCD3665}" srcId="{6DEBBB28-41F6-4AFB-BB0C-F7983716AF85}" destId="{F67FCECC-99BA-481C-B266-6A87A07A6154}" srcOrd="0" destOrd="0" parTransId="{886F3562-09E8-4CCF-A3FB-6E6DE5A2A678}" sibTransId="{19FB6F55-9D9E-4C0B-AE8F-71D971FBFBDD}"/>
    <dgm:cxn modelId="{177E984B-9FBC-4193-A156-BEE8A2C43681}" srcId="{6DEBBB28-41F6-4AFB-BB0C-F7983716AF85}" destId="{BCCB8FC1-3774-4350-B121-0CD8C9D7F926}" srcOrd="1" destOrd="0" parTransId="{7E59544E-4397-4127-89FC-E5D195A54301}" sibTransId="{17C6CE3D-E479-4895-ACF9-3D4DBBC69088}"/>
    <dgm:cxn modelId="{E90CCD50-64B1-4158-B339-419822F3BE4E}" srcId="{9F53C63C-2D5C-4D57-B592-B0023FD98B7B}" destId="{396CE125-1096-46F7-92F5-C69D7C560D62}" srcOrd="3" destOrd="0" parTransId="{1CD19078-C9E1-4F46-8260-F8AC5B58E8A8}" sibTransId="{EF744DB1-7574-43D4-B6B4-0A302221FE85}"/>
    <dgm:cxn modelId="{47B1785A-E4F3-F748-AF76-545AA377363C}" type="presOf" srcId="{6DEBBB28-41F6-4AFB-BB0C-F7983716AF85}" destId="{9DFA16F8-FCBF-2341-8E2B-12AB95F95F0A}" srcOrd="0" destOrd="0" presId="urn:microsoft.com/office/officeart/2005/8/layout/hList1"/>
    <dgm:cxn modelId="{2BCA15A1-FF51-420B-A5DD-C74969CFA117}" srcId="{9F53C63C-2D5C-4D57-B592-B0023FD98B7B}" destId="{67E9681C-A97E-41CB-BF57-3FA13C2BBD44}" srcOrd="0" destOrd="0" parTransId="{FF7F959E-1E79-49CF-8F43-BE4EC8B70C63}" sibTransId="{649D6D03-5522-437C-8D57-54E4B3B76716}"/>
    <dgm:cxn modelId="{9F8BA0C2-E74E-4B3E-A355-EFEC72FC445F}" srcId="{D6627CA2-83FA-47DA-9C9C-2DFF779EB5FE}" destId="{9F53C63C-2D5C-4D57-B592-B0023FD98B7B}" srcOrd="1" destOrd="0" parTransId="{33EE8A0E-A0E3-4AD8-B552-80541B2C1E3F}" sibTransId="{7D5D5BCB-F882-4C8A-A1AA-CA14AE7AC0CE}"/>
    <dgm:cxn modelId="{DC5320D2-A7DA-6245-AB71-D2AA27DD1C11}" type="presOf" srcId="{239B00E4-7521-4F82-8746-6DB4B378F8C4}" destId="{76C0167B-DCC8-BB4B-8285-0BEB26E9E8BB}" srcOrd="0" destOrd="3" presId="urn:microsoft.com/office/officeart/2005/8/layout/hList1"/>
    <dgm:cxn modelId="{63795ED5-9B5C-DB48-889B-657E2BD8AB23}" type="presOf" srcId="{543E6D3C-FDB7-481D-A09D-2A6F829459C6}" destId="{D93ED0A1-7097-524F-BA1A-244FF92AA0C4}" srcOrd="0" destOrd="2" presId="urn:microsoft.com/office/officeart/2005/8/layout/hList1"/>
    <dgm:cxn modelId="{ECEEDED5-9B2B-4843-83E4-44E2B0BAE50D}" type="presOf" srcId="{C771C273-239F-4B01-9DB9-94BF0BF43A44}" destId="{76C0167B-DCC8-BB4B-8285-0BEB26E9E8BB}" srcOrd="0" destOrd="2" presId="urn:microsoft.com/office/officeart/2005/8/layout/hList1"/>
    <dgm:cxn modelId="{A83D65D8-9C6C-4759-B7F7-4A55C553422A}" srcId="{9F53C63C-2D5C-4D57-B592-B0023FD98B7B}" destId="{543E6D3C-FDB7-481D-A09D-2A6F829459C6}" srcOrd="2" destOrd="0" parTransId="{96928796-9CDD-4940-8AD2-2974F1ECFD8F}" sibTransId="{C47FEACA-1F3D-4935-9909-60511AB7A3DA}"/>
    <dgm:cxn modelId="{A8EAC7DD-417B-A349-8F3B-1970FCDEF390}" type="presOf" srcId="{396CE125-1096-46F7-92F5-C69D7C560D62}" destId="{D93ED0A1-7097-524F-BA1A-244FF92AA0C4}" srcOrd="0" destOrd="3" presId="urn:microsoft.com/office/officeart/2005/8/layout/hList1"/>
    <dgm:cxn modelId="{5810D3DF-05BC-4F1C-9DF2-33A562435C9B}" srcId="{6DEBBB28-41F6-4AFB-BB0C-F7983716AF85}" destId="{239B00E4-7521-4F82-8746-6DB4B378F8C4}" srcOrd="3" destOrd="0" parTransId="{9EE81BC7-658D-4CA3-850E-3732CE5D1AC7}" sibTransId="{157101EA-10C5-4304-B860-3A1641D8DDDB}"/>
    <dgm:cxn modelId="{3CC033FC-83FA-F347-B63C-6FC7F723A67A}" type="presOf" srcId="{2DE73EA8-2CF0-4EBC-AEED-027E83B44EFC}" destId="{D93ED0A1-7097-524F-BA1A-244FF92AA0C4}" srcOrd="0" destOrd="1" presId="urn:microsoft.com/office/officeart/2005/8/layout/hList1"/>
    <dgm:cxn modelId="{E92255A8-D1B1-3D4C-AD49-1374B65119B2}" type="presParOf" srcId="{84BD5485-A68F-B24D-AC5D-0674F13E08FC}" destId="{FC621400-399E-974D-BDDF-235D30036192}" srcOrd="0" destOrd="0" presId="urn:microsoft.com/office/officeart/2005/8/layout/hList1"/>
    <dgm:cxn modelId="{1303FF19-6F62-5D40-AAA0-18C8118C621B}" type="presParOf" srcId="{FC621400-399E-974D-BDDF-235D30036192}" destId="{9DFA16F8-FCBF-2341-8E2B-12AB95F95F0A}" srcOrd="0" destOrd="0" presId="urn:microsoft.com/office/officeart/2005/8/layout/hList1"/>
    <dgm:cxn modelId="{D82E7EEF-8A0E-DA4C-AD7A-16B3A091F72D}" type="presParOf" srcId="{FC621400-399E-974D-BDDF-235D30036192}" destId="{76C0167B-DCC8-BB4B-8285-0BEB26E9E8BB}" srcOrd="1" destOrd="0" presId="urn:microsoft.com/office/officeart/2005/8/layout/hList1"/>
    <dgm:cxn modelId="{C5821DCF-363E-1144-9CC8-ACFFAAB61423}" type="presParOf" srcId="{84BD5485-A68F-B24D-AC5D-0674F13E08FC}" destId="{2832A39A-8CF1-3841-ACC0-DB34C00E06E6}" srcOrd="1" destOrd="0" presId="urn:microsoft.com/office/officeart/2005/8/layout/hList1"/>
    <dgm:cxn modelId="{6CEF42BD-F1E8-004D-A3EA-2733CADA5237}" type="presParOf" srcId="{84BD5485-A68F-B24D-AC5D-0674F13E08FC}" destId="{52B593E2-7F7A-924F-BAF8-048D7BAF659F}" srcOrd="2" destOrd="0" presId="urn:microsoft.com/office/officeart/2005/8/layout/hList1"/>
    <dgm:cxn modelId="{9442CBCC-91AD-D64D-BD46-763E812E1372}" type="presParOf" srcId="{52B593E2-7F7A-924F-BAF8-048D7BAF659F}" destId="{6AD399CA-BB79-E743-AED5-F04C3773F755}" srcOrd="0" destOrd="0" presId="urn:microsoft.com/office/officeart/2005/8/layout/hList1"/>
    <dgm:cxn modelId="{1BDC0992-3D46-854D-A9AB-5A67B9052BEC}" type="presParOf" srcId="{52B593E2-7F7A-924F-BAF8-048D7BAF659F}" destId="{D93ED0A1-7097-524F-BA1A-244FF92AA0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66C2A-42AC-4A1E-9BD1-2492FE93CA8E}"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BA1AE142-366E-4F2C-9227-975860147953}">
      <dgm:prSet/>
      <dgm:spPr/>
      <dgm:t>
        <a:bodyPr/>
        <a:lstStyle/>
        <a:p>
          <a:r>
            <a:rPr lang="en-US" dirty="0"/>
            <a:t>Define and explore aspects of culture</a:t>
          </a:r>
        </a:p>
      </dgm:t>
    </dgm:pt>
    <dgm:pt modelId="{EAAE655E-42D8-4E0F-8808-59B3990A5550}" type="parTrans" cxnId="{01183B61-74FC-4732-9139-7A3034A5EB17}">
      <dgm:prSet/>
      <dgm:spPr/>
      <dgm:t>
        <a:bodyPr/>
        <a:lstStyle/>
        <a:p>
          <a:endParaRPr lang="en-US"/>
        </a:p>
      </dgm:t>
    </dgm:pt>
    <dgm:pt modelId="{9AA0F282-E27A-4442-819B-5B8B2A9A6AB1}" type="sibTrans" cxnId="{01183B61-74FC-4732-9139-7A3034A5EB17}">
      <dgm:prSet/>
      <dgm:spPr/>
      <dgm:t>
        <a:bodyPr/>
        <a:lstStyle/>
        <a:p>
          <a:endParaRPr lang="en-US" dirty="0"/>
        </a:p>
      </dgm:t>
    </dgm:pt>
    <dgm:pt modelId="{A4E40B6E-BA70-4F6F-B8CB-0635F4CC5501}">
      <dgm:prSet/>
      <dgm:spPr/>
      <dgm:t>
        <a:bodyPr/>
        <a:lstStyle/>
        <a:p>
          <a:r>
            <a:rPr lang="en-US" dirty="0"/>
            <a:t>Identify relevant ethical codes associated with culture</a:t>
          </a:r>
        </a:p>
      </dgm:t>
    </dgm:pt>
    <dgm:pt modelId="{4F696C14-6532-4015-ADFA-57B3B145EFE7}" type="parTrans" cxnId="{991D750B-3172-4DB8-BDA6-2FBB508FDE6A}">
      <dgm:prSet/>
      <dgm:spPr/>
      <dgm:t>
        <a:bodyPr/>
        <a:lstStyle/>
        <a:p>
          <a:endParaRPr lang="en-US"/>
        </a:p>
      </dgm:t>
    </dgm:pt>
    <dgm:pt modelId="{344B8A24-72F0-42F2-956A-8AEEBC78844B}" type="sibTrans" cxnId="{991D750B-3172-4DB8-BDA6-2FBB508FDE6A}">
      <dgm:prSet/>
      <dgm:spPr/>
      <dgm:t>
        <a:bodyPr/>
        <a:lstStyle/>
        <a:p>
          <a:endParaRPr lang="en-US" dirty="0"/>
        </a:p>
      </dgm:t>
    </dgm:pt>
    <dgm:pt modelId="{803BCC42-3083-4C22-A2F6-E67E799F9365}">
      <dgm:prSet/>
      <dgm:spPr/>
      <dgm:t>
        <a:bodyPr/>
        <a:lstStyle/>
        <a:p>
          <a:r>
            <a:rPr lang="en-US" dirty="0"/>
            <a:t>Explore the role of the therapeutic alliance</a:t>
          </a:r>
        </a:p>
      </dgm:t>
    </dgm:pt>
    <dgm:pt modelId="{68F91076-4926-4758-8F89-B0FF9E8C5CEA}" type="parTrans" cxnId="{D87A562D-7A25-409D-BC6B-6CD9B00DA5C9}">
      <dgm:prSet/>
      <dgm:spPr/>
      <dgm:t>
        <a:bodyPr/>
        <a:lstStyle/>
        <a:p>
          <a:endParaRPr lang="en-US"/>
        </a:p>
      </dgm:t>
    </dgm:pt>
    <dgm:pt modelId="{C3775F94-CC33-4A74-B95D-57B3270EF453}" type="sibTrans" cxnId="{D87A562D-7A25-409D-BC6B-6CD9B00DA5C9}">
      <dgm:prSet/>
      <dgm:spPr/>
      <dgm:t>
        <a:bodyPr/>
        <a:lstStyle/>
        <a:p>
          <a:endParaRPr lang="en-US" dirty="0"/>
        </a:p>
      </dgm:t>
    </dgm:pt>
    <dgm:pt modelId="{D41991C6-467F-41DA-B735-709A33572BEB}">
      <dgm:prSet/>
      <dgm:spPr/>
      <dgm:t>
        <a:bodyPr/>
        <a:lstStyle/>
        <a:p>
          <a:r>
            <a:rPr lang="en-US" dirty="0"/>
            <a:t>Discuss aspects of case conceptualization and treatment planning</a:t>
          </a:r>
        </a:p>
      </dgm:t>
    </dgm:pt>
    <dgm:pt modelId="{5241BB51-023C-4002-AAF9-55C9C2F5A021}" type="parTrans" cxnId="{5FB6EA4A-CE64-4D9C-96E4-4ECB5508F672}">
      <dgm:prSet/>
      <dgm:spPr/>
      <dgm:t>
        <a:bodyPr/>
        <a:lstStyle/>
        <a:p>
          <a:endParaRPr lang="en-US"/>
        </a:p>
      </dgm:t>
    </dgm:pt>
    <dgm:pt modelId="{4D582F05-A804-4B14-AEE6-35ECDC23EE22}" type="sibTrans" cxnId="{5FB6EA4A-CE64-4D9C-96E4-4ECB5508F672}">
      <dgm:prSet/>
      <dgm:spPr/>
      <dgm:t>
        <a:bodyPr/>
        <a:lstStyle/>
        <a:p>
          <a:endParaRPr lang="en-US" dirty="0"/>
        </a:p>
      </dgm:t>
    </dgm:pt>
    <dgm:pt modelId="{EEF0E4CD-FFDE-4F83-826A-48626F46A834}">
      <dgm:prSet/>
      <dgm:spPr/>
      <dgm:t>
        <a:bodyPr/>
        <a:lstStyle/>
        <a:p>
          <a:r>
            <a:rPr lang="en-US" dirty="0"/>
            <a:t>Operationally define case conceptualization and treatment planning</a:t>
          </a:r>
        </a:p>
      </dgm:t>
    </dgm:pt>
    <dgm:pt modelId="{14614748-FBCA-4004-9013-ED059134A5EC}" type="parTrans" cxnId="{59E4FBF2-98B1-403B-936E-FAC2393B9AB4}">
      <dgm:prSet/>
      <dgm:spPr/>
      <dgm:t>
        <a:bodyPr/>
        <a:lstStyle/>
        <a:p>
          <a:endParaRPr lang="en-US"/>
        </a:p>
      </dgm:t>
    </dgm:pt>
    <dgm:pt modelId="{A5BC9627-B718-4386-BA21-7D69682AC86D}" type="sibTrans" cxnId="{59E4FBF2-98B1-403B-936E-FAC2393B9AB4}">
      <dgm:prSet/>
      <dgm:spPr/>
      <dgm:t>
        <a:bodyPr/>
        <a:lstStyle/>
        <a:p>
          <a:endParaRPr lang="en-US" dirty="0"/>
        </a:p>
      </dgm:t>
    </dgm:pt>
    <dgm:pt modelId="{5EC2BB15-704E-47B0-984E-E2BA663FD953}">
      <dgm:prSet/>
      <dgm:spPr/>
      <dgm:t>
        <a:bodyPr/>
        <a:lstStyle/>
        <a:p>
          <a:r>
            <a:rPr lang="en-US" dirty="0"/>
            <a:t>Engage in experientially-learning based activities</a:t>
          </a:r>
        </a:p>
      </dgm:t>
    </dgm:pt>
    <dgm:pt modelId="{58C376DF-4093-46CB-9411-392C1EDB8F0B}" type="parTrans" cxnId="{CAB2677E-C9F6-4781-AC80-1361072CF09B}">
      <dgm:prSet/>
      <dgm:spPr/>
      <dgm:t>
        <a:bodyPr/>
        <a:lstStyle/>
        <a:p>
          <a:endParaRPr lang="en-US"/>
        </a:p>
      </dgm:t>
    </dgm:pt>
    <dgm:pt modelId="{D6931BF1-A043-4F1D-B99D-2CF7B335165A}" type="sibTrans" cxnId="{CAB2677E-C9F6-4781-AC80-1361072CF09B}">
      <dgm:prSet/>
      <dgm:spPr/>
      <dgm:t>
        <a:bodyPr/>
        <a:lstStyle/>
        <a:p>
          <a:endParaRPr lang="en-US"/>
        </a:p>
      </dgm:t>
    </dgm:pt>
    <dgm:pt modelId="{3CE608B4-ED9C-E74A-AAE6-4218468A1108}" type="pres">
      <dgm:prSet presAssocID="{F2A66C2A-42AC-4A1E-9BD1-2492FE93CA8E}" presName="Name0" presStyleCnt="0">
        <dgm:presLayoutVars>
          <dgm:dir/>
          <dgm:resizeHandles val="exact"/>
        </dgm:presLayoutVars>
      </dgm:prSet>
      <dgm:spPr/>
    </dgm:pt>
    <dgm:pt modelId="{70FF5EDB-56C1-4D4B-AFD6-442146E5F5D4}" type="pres">
      <dgm:prSet presAssocID="{BA1AE142-366E-4F2C-9227-975860147953}" presName="node" presStyleLbl="node1" presStyleIdx="0" presStyleCnt="6">
        <dgm:presLayoutVars>
          <dgm:bulletEnabled val="1"/>
        </dgm:presLayoutVars>
      </dgm:prSet>
      <dgm:spPr/>
    </dgm:pt>
    <dgm:pt modelId="{2E5767BC-383B-7447-A850-D9CBF3318437}" type="pres">
      <dgm:prSet presAssocID="{9AA0F282-E27A-4442-819B-5B8B2A9A6AB1}" presName="sibTrans" presStyleLbl="sibTrans1D1" presStyleIdx="0" presStyleCnt="5"/>
      <dgm:spPr/>
    </dgm:pt>
    <dgm:pt modelId="{702177FA-7104-E04B-8A10-F3D28071BA85}" type="pres">
      <dgm:prSet presAssocID="{9AA0F282-E27A-4442-819B-5B8B2A9A6AB1}" presName="connectorText" presStyleLbl="sibTrans1D1" presStyleIdx="0" presStyleCnt="5"/>
      <dgm:spPr/>
    </dgm:pt>
    <dgm:pt modelId="{043B6DE8-C202-F04F-B5B9-5BF9171D8A8F}" type="pres">
      <dgm:prSet presAssocID="{A4E40B6E-BA70-4F6F-B8CB-0635F4CC5501}" presName="node" presStyleLbl="node1" presStyleIdx="1" presStyleCnt="6">
        <dgm:presLayoutVars>
          <dgm:bulletEnabled val="1"/>
        </dgm:presLayoutVars>
      </dgm:prSet>
      <dgm:spPr/>
    </dgm:pt>
    <dgm:pt modelId="{B8DCDD6E-3DD4-B040-ABED-B9B9ECE101A3}" type="pres">
      <dgm:prSet presAssocID="{344B8A24-72F0-42F2-956A-8AEEBC78844B}" presName="sibTrans" presStyleLbl="sibTrans1D1" presStyleIdx="1" presStyleCnt="5"/>
      <dgm:spPr/>
    </dgm:pt>
    <dgm:pt modelId="{63A97BC7-0927-5B4F-A126-0685825AC1D8}" type="pres">
      <dgm:prSet presAssocID="{344B8A24-72F0-42F2-956A-8AEEBC78844B}" presName="connectorText" presStyleLbl="sibTrans1D1" presStyleIdx="1" presStyleCnt="5"/>
      <dgm:spPr/>
    </dgm:pt>
    <dgm:pt modelId="{5764CC88-194B-DE40-8464-11816F33C1B1}" type="pres">
      <dgm:prSet presAssocID="{803BCC42-3083-4C22-A2F6-E67E799F9365}" presName="node" presStyleLbl="node1" presStyleIdx="2" presStyleCnt="6">
        <dgm:presLayoutVars>
          <dgm:bulletEnabled val="1"/>
        </dgm:presLayoutVars>
      </dgm:prSet>
      <dgm:spPr/>
    </dgm:pt>
    <dgm:pt modelId="{99C356C5-72B0-A749-97C1-AB67218F41CD}" type="pres">
      <dgm:prSet presAssocID="{C3775F94-CC33-4A74-B95D-57B3270EF453}" presName="sibTrans" presStyleLbl="sibTrans1D1" presStyleIdx="2" presStyleCnt="5"/>
      <dgm:spPr/>
    </dgm:pt>
    <dgm:pt modelId="{72F05CA2-405A-D44B-BA0D-BEDCE03F1E63}" type="pres">
      <dgm:prSet presAssocID="{C3775F94-CC33-4A74-B95D-57B3270EF453}" presName="connectorText" presStyleLbl="sibTrans1D1" presStyleIdx="2" presStyleCnt="5"/>
      <dgm:spPr/>
    </dgm:pt>
    <dgm:pt modelId="{3B14876B-881C-1540-899E-0A4A0F2A7AC8}" type="pres">
      <dgm:prSet presAssocID="{D41991C6-467F-41DA-B735-709A33572BEB}" presName="node" presStyleLbl="node1" presStyleIdx="3" presStyleCnt="6">
        <dgm:presLayoutVars>
          <dgm:bulletEnabled val="1"/>
        </dgm:presLayoutVars>
      </dgm:prSet>
      <dgm:spPr/>
    </dgm:pt>
    <dgm:pt modelId="{C0E18DCE-04D2-934A-B2D4-302C4B441346}" type="pres">
      <dgm:prSet presAssocID="{4D582F05-A804-4B14-AEE6-35ECDC23EE22}" presName="sibTrans" presStyleLbl="sibTrans1D1" presStyleIdx="3" presStyleCnt="5"/>
      <dgm:spPr/>
    </dgm:pt>
    <dgm:pt modelId="{D7E5EE85-8ECE-3E4F-A4BF-1B580D0A7271}" type="pres">
      <dgm:prSet presAssocID="{4D582F05-A804-4B14-AEE6-35ECDC23EE22}" presName="connectorText" presStyleLbl="sibTrans1D1" presStyleIdx="3" presStyleCnt="5"/>
      <dgm:spPr/>
    </dgm:pt>
    <dgm:pt modelId="{F526E808-629B-0949-9E17-EFD6C0630774}" type="pres">
      <dgm:prSet presAssocID="{EEF0E4CD-FFDE-4F83-826A-48626F46A834}" presName="node" presStyleLbl="node1" presStyleIdx="4" presStyleCnt="6">
        <dgm:presLayoutVars>
          <dgm:bulletEnabled val="1"/>
        </dgm:presLayoutVars>
      </dgm:prSet>
      <dgm:spPr/>
    </dgm:pt>
    <dgm:pt modelId="{9DB49558-1A74-F14B-87B2-837EDC3DC206}" type="pres">
      <dgm:prSet presAssocID="{A5BC9627-B718-4386-BA21-7D69682AC86D}" presName="sibTrans" presStyleLbl="sibTrans1D1" presStyleIdx="4" presStyleCnt="5"/>
      <dgm:spPr/>
    </dgm:pt>
    <dgm:pt modelId="{747C5412-724D-DB4E-8832-C444A73D1F97}" type="pres">
      <dgm:prSet presAssocID="{A5BC9627-B718-4386-BA21-7D69682AC86D}" presName="connectorText" presStyleLbl="sibTrans1D1" presStyleIdx="4" presStyleCnt="5"/>
      <dgm:spPr/>
    </dgm:pt>
    <dgm:pt modelId="{994DA6F9-DBB7-DA4D-9F5C-1DD2B5F77E22}" type="pres">
      <dgm:prSet presAssocID="{5EC2BB15-704E-47B0-984E-E2BA663FD953}" presName="node" presStyleLbl="node1" presStyleIdx="5" presStyleCnt="6">
        <dgm:presLayoutVars>
          <dgm:bulletEnabled val="1"/>
        </dgm:presLayoutVars>
      </dgm:prSet>
      <dgm:spPr/>
    </dgm:pt>
  </dgm:ptLst>
  <dgm:cxnLst>
    <dgm:cxn modelId="{C9C2A701-D482-3346-B9D8-FE7CDF505393}" type="presOf" srcId="{9AA0F282-E27A-4442-819B-5B8B2A9A6AB1}" destId="{2E5767BC-383B-7447-A850-D9CBF3318437}" srcOrd="0" destOrd="0" presId="urn:microsoft.com/office/officeart/2016/7/layout/RepeatingBendingProcessNew"/>
    <dgm:cxn modelId="{991D750B-3172-4DB8-BDA6-2FBB508FDE6A}" srcId="{F2A66C2A-42AC-4A1E-9BD1-2492FE93CA8E}" destId="{A4E40B6E-BA70-4F6F-B8CB-0635F4CC5501}" srcOrd="1" destOrd="0" parTransId="{4F696C14-6532-4015-ADFA-57B3B145EFE7}" sibTransId="{344B8A24-72F0-42F2-956A-8AEEBC78844B}"/>
    <dgm:cxn modelId="{5A554213-181C-3E4B-82D4-2D498FDAB857}" type="presOf" srcId="{F2A66C2A-42AC-4A1E-9BD1-2492FE93CA8E}" destId="{3CE608B4-ED9C-E74A-AAE6-4218468A1108}" srcOrd="0" destOrd="0" presId="urn:microsoft.com/office/officeart/2016/7/layout/RepeatingBendingProcessNew"/>
    <dgm:cxn modelId="{D87A562D-7A25-409D-BC6B-6CD9B00DA5C9}" srcId="{F2A66C2A-42AC-4A1E-9BD1-2492FE93CA8E}" destId="{803BCC42-3083-4C22-A2F6-E67E799F9365}" srcOrd="2" destOrd="0" parTransId="{68F91076-4926-4758-8F89-B0FF9E8C5CEA}" sibTransId="{C3775F94-CC33-4A74-B95D-57B3270EF453}"/>
    <dgm:cxn modelId="{F52E2934-B84B-FB44-AFBF-35CF113812AB}" type="presOf" srcId="{803BCC42-3083-4C22-A2F6-E67E799F9365}" destId="{5764CC88-194B-DE40-8464-11816F33C1B1}" srcOrd="0" destOrd="0" presId="urn:microsoft.com/office/officeart/2016/7/layout/RepeatingBendingProcessNew"/>
    <dgm:cxn modelId="{282E753F-9469-144F-8373-49B0DF8D3A7F}" type="presOf" srcId="{A5BC9627-B718-4386-BA21-7D69682AC86D}" destId="{9DB49558-1A74-F14B-87B2-837EDC3DC206}" srcOrd="0" destOrd="0" presId="urn:microsoft.com/office/officeart/2016/7/layout/RepeatingBendingProcessNew"/>
    <dgm:cxn modelId="{5FB6EA4A-CE64-4D9C-96E4-4ECB5508F672}" srcId="{F2A66C2A-42AC-4A1E-9BD1-2492FE93CA8E}" destId="{D41991C6-467F-41DA-B735-709A33572BEB}" srcOrd="3" destOrd="0" parTransId="{5241BB51-023C-4002-AAF9-55C9C2F5A021}" sibTransId="{4D582F05-A804-4B14-AEE6-35ECDC23EE22}"/>
    <dgm:cxn modelId="{557A814C-CD08-8A41-984A-CE99D25CE085}" type="presOf" srcId="{344B8A24-72F0-42F2-956A-8AEEBC78844B}" destId="{63A97BC7-0927-5B4F-A126-0685825AC1D8}" srcOrd="1" destOrd="0" presId="urn:microsoft.com/office/officeart/2016/7/layout/RepeatingBendingProcessNew"/>
    <dgm:cxn modelId="{4C3FF34F-1D4F-024E-89F6-1AE2455ABDDD}" type="presOf" srcId="{EEF0E4CD-FFDE-4F83-826A-48626F46A834}" destId="{F526E808-629B-0949-9E17-EFD6C0630774}" srcOrd="0" destOrd="0" presId="urn:microsoft.com/office/officeart/2016/7/layout/RepeatingBendingProcessNew"/>
    <dgm:cxn modelId="{83918152-5AF5-ED4A-9B3D-DD46351A13B5}" type="presOf" srcId="{4D582F05-A804-4B14-AEE6-35ECDC23EE22}" destId="{D7E5EE85-8ECE-3E4F-A4BF-1B580D0A7271}" srcOrd="1" destOrd="0" presId="urn:microsoft.com/office/officeart/2016/7/layout/RepeatingBendingProcessNew"/>
    <dgm:cxn modelId="{17E95453-CFF5-A04C-8F93-9F70610282B8}" type="presOf" srcId="{9AA0F282-E27A-4442-819B-5B8B2A9A6AB1}" destId="{702177FA-7104-E04B-8A10-F3D28071BA85}" srcOrd="1" destOrd="0" presId="urn:microsoft.com/office/officeart/2016/7/layout/RepeatingBendingProcessNew"/>
    <dgm:cxn modelId="{C29DCE5C-F153-6745-8BA5-14D8E2F95EFB}" type="presOf" srcId="{4D582F05-A804-4B14-AEE6-35ECDC23EE22}" destId="{C0E18DCE-04D2-934A-B2D4-302C4B441346}" srcOrd="0" destOrd="0" presId="urn:microsoft.com/office/officeart/2016/7/layout/RepeatingBendingProcessNew"/>
    <dgm:cxn modelId="{01183B61-74FC-4732-9139-7A3034A5EB17}" srcId="{F2A66C2A-42AC-4A1E-9BD1-2492FE93CA8E}" destId="{BA1AE142-366E-4F2C-9227-975860147953}" srcOrd="0" destOrd="0" parTransId="{EAAE655E-42D8-4E0F-8808-59B3990A5550}" sibTransId="{9AA0F282-E27A-4442-819B-5B8B2A9A6AB1}"/>
    <dgm:cxn modelId="{93676866-18AB-2E49-8AE8-8021EB8A9A41}" type="presOf" srcId="{344B8A24-72F0-42F2-956A-8AEEBC78844B}" destId="{B8DCDD6E-3DD4-B040-ABED-B9B9ECE101A3}" srcOrd="0" destOrd="0" presId="urn:microsoft.com/office/officeart/2016/7/layout/RepeatingBendingProcessNew"/>
    <dgm:cxn modelId="{CAB2677E-C9F6-4781-AC80-1361072CF09B}" srcId="{F2A66C2A-42AC-4A1E-9BD1-2492FE93CA8E}" destId="{5EC2BB15-704E-47B0-984E-E2BA663FD953}" srcOrd="5" destOrd="0" parTransId="{58C376DF-4093-46CB-9411-392C1EDB8F0B}" sibTransId="{D6931BF1-A043-4F1D-B99D-2CF7B335165A}"/>
    <dgm:cxn modelId="{6DA9169F-B178-134E-A373-7DFAE2D33C30}" type="presOf" srcId="{A4E40B6E-BA70-4F6F-B8CB-0635F4CC5501}" destId="{043B6DE8-C202-F04F-B5B9-5BF9171D8A8F}" srcOrd="0" destOrd="0" presId="urn:microsoft.com/office/officeart/2016/7/layout/RepeatingBendingProcessNew"/>
    <dgm:cxn modelId="{D23632A1-8F14-5443-AD71-EB40EA0F2ABE}" type="presOf" srcId="{5EC2BB15-704E-47B0-984E-E2BA663FD953}" destId="{994DA6F9-DBB7-DA4D-9F5C-1DD2B5F77E22}" srcOrd="0" destOrd="0" presId="urn:microsoft.com/office/officeart/2016/7/layout/RepeatingBendingProcessNew"/>
    <dgm:cxn modelId="{47D209B2-3EF4-694D-A2A8-4FB2431B5D80}" type="presOf" srcId="{C3775F94-CC33-4A74-B95D-57B3270EF453}" destId="{72F05CA2-405A-D44B-BA0D-BEDCE03F1E63}" srcOrd="1" destOrd="0" presId="urn:microsoft.com/office/officeart/2016/7/layout/RepeatingBendingProcessNew"/>
    <dgm:cxn modelId="{24F12BC9-E582-944D-96B2-45B8D3ACA52A}" type="presOf" srcId="{BA1AE142-366E-4F2C-9227-975860147953}" destId="{70FF5EDB-56C1-4D4B-AFD6-442146E5F5D4}" srcOrd="0" destOrd="0" presId="urn:microsoft.com/office/officeart/2016/7/layout/RepeatingBendingProcessNew"/>
    <dgm:cxn modelId="{57C558CE-EFD6-7847-B341-4A23F0852466}" type="presOf" srcId="{D41991C6-467F-41DA-B735-709A33572BEB}" destId="{3B14876B-881C-1540-899E-0A4A0F2A7AC8}" srcOrd="0" destOrd="0" presId="urn:microsoft.com/office/officeart/2016/7/layout/RepeatingBendingProcessNew"/>
    <dgm:cxn modelId="{1CCF94F2-788C-5944-B9AD-478E6E624469}" type="presOf" srcId="{C3775F94-CC33-4A74-B95D-57B3270EF453}" destId="{99C356C5-72B0-A749-97C1-AB67218F41CD}" srcOrd="0" destOrd="0" presId="urn:microsoft.com/office/officeart/2016/7/layout/RepeatingBendingProcessNew"/>
    <dgm:cxn modelId="{59E4FBF2-98B1-403B-936E-FAC2393B9AB4}" srcId="{F2A66C2A-42AC-4A1E-9BD1-2492FE93CA8E}" destId="{EEF0E4CD-FFDE-4F83-826A-48626F46A834}" srcOrd="4" destOrd="0" parTransId="{14614748-FBCA-4004-9013-ED059134A5EC}" sibTransId="{A5BC9627-B718-4386-BA21-7D69682AC86D}"/>
    <dgm:cxn modelId="{827C2CF3-5457-734F-B6FA-E6AE86106601}" type="presOf" srcId="{A5BC9627-B718-4386-BA21-7D69682AC86D}" destId="{747C5412-724D-DB4E-8832-C444A73D1F97}" srcOrd="1" destOrd="0" presId="urn:microsoft.com/office/officeart/2016/7/layout/RepeatingBendingProcessNew"/>
    <dgm:cxn modelId="{439BFC95-5C61-E247-AB80-99929873691F}" type="presParOf" srcId="{3CE608B4-ED9C-E74A-AAE6-4218468A1108}" destId="{70FF5EDB-56C1-4D4B-AFD6-442146E5F5D4}" srcOrd="0" destOrd="0" presId="urn:microsoft.com/office/officeart/2016/7/layout/RepeatingBendingProcessNew"/>
    <dgm:cxn modelId="{6EE91B15-EF5A-8A4C-B8BD-359B9E4FA669}" type="presParOf" srcId="{3CE608B4-ED9C-E74A-AAE6-4218468A1108}" destId="{2E5767BC-383B-7447-A850-D9CBF3318437}" srcOrd="1" destOrd="0" presId="urn:microsoft.com/office/officeart/2016/7/layout/RepeatingBendingProcessNew"/>
    <dgm:cxn modelId="{33204A75-8559-9143-B304-AC1A46C8CD61}" type="presParOf" srcId="{2E5767BC-383B-7447-A850-D9CBF3318437}" destId="{702177FA-7104-E04B-8A10-F3D28071BA85}" srcOrd="0" destOrd="0" presId="urn:microsoft.com/office/officeart/2016/7/layout/RepeatingBendingProcessNew"/>
    <dgm:cxn modelId="{FFCED054-49EE-AA49-B2BC-CCE4FA1F9C79}" type="presParOf" srcId="{3CE608B4-ED9C-E74A-AAE6-4218468A1108}" destId="{043B6DE8-C202-F04F-B5B9-5BF9171D8A8F}" srcOrd="2" destOrd="0" presId="urn:microsoft.com/office/officeart/2016/7/layout/RepeatingBendingProcessNew"/>
    <dgm:cxn modelId="{7C3C1441-A984-DA4D-8EF2-D891B92D685E}" type="presParOf" srcId="{3CE608B4-ED9C-E74A-AAE6-4218468A1108}" destId="{B8DCDD6E-3DD4-B040-ABED-B9B9ECE101A3}" srcOrd="3" destOrd="0" presId="urn:microsoft.com/office/officeart/2016/7/layout/RepeatingBendingProcessNew"/>
    <dgm:cxn modelId="{053A5E76-CAA9-5641-BE28-00E72F9E1DE7}" type="presParOf" srcId="{B8DCDD6E-3DD4-B040-ABED-B9B9ECE101A3}" destId="{63A97BC7-0927-5B4F-A126-0685825AC1D8}" srcOrd="0" destOrd="0" presId="urn:microsoft.com/office/officeart/2016/7/layout/RepeatingBendingProcessNew"/>
    <dgm:cxn modelId="{FE366EC4-F2C4-D643-AFB7-77547AC6ED38}" type="presParOf" srcId="{3CE608B4-ED9C-E74A-AAE6-4218468A1108}" destId="{5764CC88-194B-DE40-8464-11816F33C1B1}" srcOrd="4" destOrd="0" presId="urn:microsoft.com/office/officeart/2016/7/layout/RepeatingBendingProcessNew"/>
    <dgm:cxn modelId="{5E64B81F-626F-3643-BE1E-122CDDC1F3D3}" type="presParOf" srcId="{3CE608B4-ED9C-E74A-AAE6-4218468A1108}" destId="{99C356C5-72B0-A749-97C1-AB67218F41CD}" srcOrd="5" destOrd="0" presId="urn:microsoft.com/office/officeart/2016/7/layout/RepeatingBendingProcessNew"/>
    <dgm:cxn modelId="{7B047189-D9E3-FD4F-9B9D-DA698F86D375}" type="presParOf" srcId="{99C356C5-72B0-A749-97C1-AB67218F41CD}" destId="{72F05CA2-405A-D44B-BA0D-BEDCE03F1E63}" srcOrd="0" destOrd="0" presId="urn:microsoft.com/office/officeart/2016/7/layout/RepeatingBendingProcessNew"/>
    <dgm:cxn modelId="{97CC72B8-AE7A-654D-9ADC-289FEBD86D25}" type="presParOf" srcId="{3CE608B4-ED9C-E74A-AAE6-4218468A1108}" destId="{3B14876B-881C-1540-899E-0A4A0F2A7AC8}" srcOrd="6" destOrd="0" presId="urn:microsoft.com/office/officeart/2016/7/layout/RepeatingBendingProcessNew"/>
    <dgm:cxn modelId="{0B038A98-130C-DE43-85AA-9BB4073528D2}" type="presParOf" srcId="{3CE608B4-ED9C-E74A-AAE6-4218468A1108}" destId="{C0E18DCE-04D2-934A-B2D4-302C4B441346}" srcOrd="7" destOrd="0" presId="urn:microsoft.com/office/officeart/2016/7/layout/RepeatingBendingProcessNew"/>
    <dgm:cxn modelId="{799920CA-1341-2842-973A-CA233AEC7EA8}" type="presParOf" srcId="{C0E18DCE-04D2-934A-B2D4-302C4B441346}" destId="{D7E5EE85-8ECE-3E4F-A4BF-1B580D0A7271}" srcOrd="0" destOrd="0" presId="urn:microsoft.com/office/officeart/2016/7/layout/RepeatingBendingProcessNew"/>
    <dgm:cxn modelId="{F5EEA2FB-E2B9-3D47-8606-BFB702CA3F2F}" type="presParOf" srcId="{3CE608B4-ED9C-E74A-AAE6-4218468A1108}" destId="{F526E808-629B-0949-9E17-EFD6C0630774}" srcOrd="8" destOrd="0" presId="urn:microsoft.com/office/officeart/2016/7/layout/RepeatingBendingProcessNew"/>
    <dgm:cxn modelId="{BDAFEC04-7BCC-9D43-98B6-5E10EB3F5531}" type="presParOf" srcId="{3CE608B4-ED9C-E74A-AAE6-4218468A1108}" destId="{9DB49558-1A74-F14B-87B2-837EDC3DC206}" srcOrd="9" destOrd="0" presId="urn:microsoft.com/office/officeart/2016/7/layout/RepeatingBendingProcessNew"/>
    <dgm:cxn modelId="{AE0459BA-031D-2D4E-B497-759F687EA9C1}" type="presParOf" srcId="{9DB49558-1A74-F14B-87B2-837EDC3DC206}" destId="{747C5412-724D-DB4E-8832-C444A73D1F97}" srcOrd="0" destOrd="0" presId="urn:microsoft.com/office/officeart/2016/7/layout/RepeatingBendingProcessNew"/>
    <dgm:cxn modelId="{48EAFCC0-B766-4B44-92BD-579719126247}" type="presParOf" srcId="{3CE608B4-ED9C-E74A-AAE6-4218468A1108}" destId="{994DA6F9-DBB7-DA4D-9F5C-1DD2B5F77E22}"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3F4C0-5DAE-4628-8F09-09BAC4759B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4D544A7-2F64-4B71-8B8B-A43C9A0937F2}">
      <dgm:prSet/>
      <dgm:spPr/>
      <dgm:t>
        <a:bodyPr/>
        <a:lstStyle/>
        <a:p>
          <a:r>
            <a:rPr lang="en-US" dirty="0"/>
            <a:t>Define therapeutic alliance: </a:t>
          </a:r>
          <a:r>
            <a:rPr lang="en-US" b="0" i="0" dirty="0"/>
            <a:t>Therapeutic alliance is broadly defined as the overall bond between therapist and client evolving during the process of therapy (Horvath et al., 2011).</a:t>
          </a:r>
          <a:r>
            <a:rPr lang="en-US" dirty="0"/>
            <a:t> </a:t>
          </a:r>
        </a:p>
      </dgm:t>
    </dgm:pt>
    <dgm:pt modelId="{CFB440A4-707C-4772-888F-7569792534A4}" type="parTrans" cxnId="{D42DD239-D604-4A46-8B3E-716BD314484B}">
      <dgm:prSet/>
      <dgm:spPr/>
      <dgm:t>
        <a:bodyPr/>
        <a:lstStyle/>
        <a:p>
          <a:endParaRPr lang="en-US"/>
        </a:p>
      </dgm:t>
    </dgm:pt>
    <dgm:pt modelId="{34178D9B-D78D-4883-B273-6CF9F65C41DF}" type="sibTrans" cxnId="{D42DD239-D604-4A46-8B3E-716BD314484B}">
      <dgm:prSet/>
      <dgm:spPr/>
      <dgm:t>
        <a:bodyPr/>
        <a:lstStyle/>
        <a:p>
          <a:endParaRPr lang="en-US"/>
        </a:p>
      </dgm:t>
    </dgm:pt>
    <dgm:pt modelId="{D64EE535-24A7-4269-AFFE-EBAC9D5B6775}">
      <dgm:prSet/>
      <dgm:spPr/>
      <dgm:t>
        <a:bodyPr/>
        <a:lstStyle/>
        <a:p>
          <a:r>
            <a:rPr lang="en-US" b="0" i="0" dirty="0"/>
            <a:t>The working alliance is a collaborative approach that refers to the extent of agreement between clients and counselors on the goals, tasks (how to accomplish goals), and bond (development of personal bond between client and counselor) in counseling.</a:t>
          </a:r>
          <a:endParaRPr lang="en-US" dirty="0"/>
        </a:p>
      </dgm:t>
    </dgm:pt>
    <dgm:pt modelId="{708E3E9C-116A-488C-855F-100905BCC722}" type="parTrans" cxnId="{2594481B-73EE-4B64-BE5B-A9CF05F9B873}">
      <dgm:prSet/>
      <dgm:spPr/>
      <dgm:t>
        <a:bodyPr/>
        <a:lstStyle/>
        <a:p>
          <a:endParaRPr lang="en-US"/>
        </a:p>
      </dgm:t>
    </dgm:pt>
    <dgm:pt modelId="{3C746EF8-85D4-4827-BEAD-F0A44F50B562}" type="sibTrans" cxnId="{2594481B-73EE-4B64-BE5B-A9CF05F9B873}">
      <dgm:prSet/>
      <dgm:spPr/>
      <dgm:t>
        <a:bodyPr/>
        <a:lstStyle/>
        <a:p>
          <a:endParaRPr lang="en-US"/>
        </a:p>
      </dgm:t>
    </dgm:pt>
    <dgm:pt modelId="{CCBA4E6C-EF60-034E-BE54-98DBBF3D779B}" type="pres">
      <dgm:prSet presAssocID="{1BA3F4C0-5DAE-4628-8F09-09BAC4759B75}" presName="linear" presStyleCnt="0">
        <dgm:presLayoutVars>
          <dgm:animLvl val="lvl"/>
          <dgm:resizeHandles val="exact"/>
        </dgm:presLayoutVars>
      </dgm:prSet>
      <dgm:spPr/>
    </dgm:pt>
    <dgm:pt modelId="{5F1EB130-8D60-C340-8EF0-BB12DB1DF2E5}" type="pres">
      <dgm:prSet presAssocID="{14D544A7-2F64-4B71-8B8B-A43C9A0937F2}" presName="parentText" presStyleLbl="node1" presStyleIdx="0" presStyleCnt="2">
        <dgm:presLayoutVars>
          <dgm:chMax val="0"/>
          <dgm:bulletEnabled val="1"/>
        </dgm:presLayoutVars>
      </dgm:prSet>
      <dgm:spPr/>
    </dgm:pt>
    <dgm:pt modelId="{250A66D9-FB1E-5C43-B3C1-1715DF1A5643}" type="pres">
      <dgm:prSet presAssocID="{34178D9B-D78D-4883-B273-6CF9F65C41DF}" presName="spacer" presStyleCnt="0"/>
      <dgm:spPr/>
    </dgm:pt>
    <dgm:pt modelId="{6F87DAB0-688D-5F43-93FE-DD5485A92D5C}" type="pres">
      <dgm:prSet presAssocID="{D64EE535-24A7-4269-AFFE-EBAC9D5B6775}" presName="parentText" presStyleLbl="node1" presStyleIdx="1" presStyleCnt="2">
        <dgm:presLayoutVars>
          <dgm:chMax val="0"/>
          <dgm:bulletEnabled val="1"/>
        </dgm:presLayoutVars>
      </dgm:prSet>
      <dgm:spPr/>
    </dgm:pt>
  </dgm:ptLst>
  <dgm:cxnLst>
    <dgm:cxn modelId="{2594481B-73EE-4B64-BE5B-A9CF05F9B873}" srcId="{1BA3F4C0-5DAE-4628-8F09-09BAC4759B75}" destId="{D64EE535-24A7-4269-AFFE-EBAC9D5B6775}" srcOrd="1" destOrd="0" parTransId="{708E3E9C-116A-488C-855F-100905BCC722}" sibTransId="{3C746EF8-85D4-4827-BEAD-F0A44F50B562}"/>
    <dgm:cxn modelId="{D42DD239-D604-4A46-8B3E-716BD314484B}" srcId="{1BA3F4C0-5DAE-4628-8F09-09BAC4759B75}" destId="{14D544A7-2F64-4B71-8B8B-A43C9A0937F2}" srcOrd="0" destOrd="0" parTransId="{CFB440A4-707C-4772-888F-7569792534A4}" sibTransId="{34178D9B-D78D-4883-B273-6CF9F65C41DF}"/>
    <dgm:cxn modelId="{D1659FB5-148C-8E48-8E78-BD9195D22070}" type="presOf" srcId="{D64EE535-24A7-4269-AFFE-EBAC9D5B6775}" destId="{6F87DAB0-688D-5F43-93FE-DD5485A92D5C}" srcOrd="0" destOrd="0" presId="urn:microsoft.com/office/officeart/2005/8/layout/vList2"/>
    <dgm:cxn modelId="{A54F7FD3-143D-3547-BF0C-97C92360BE72}" type="presOf" srcId="{14D544A7-2F64-4B71-8B8B-A43C9A0937F2}" destId="{5F1EB130-8D60-C340-8EF0-BB12DB1DF2E5}" srcOrd="0" destOrd="0" presId="urn:microsoft.com/office/officeart/2005/8/layout/vList2"/>
    <dgm:cxn modelId="{D32A6CE4-C93C-B240-9834-463A61901B18}" type="presOf" srcId="{1BA3F4C0-5DAE-4628-8F09-09BAC4759B75}" destId="{CCBA4E6C-EF60-034E-BE54-98DBBF3D779B}" srcOrd="0" destOrd="0" presId="urn:microsoft.com/office/officeart/2005/8/layout/vList2"/>
    <dgm:cxn modelId="{9DB5DC85-6E5A-AA4A-970F-3C5B3B59BF64}" type="presParOf" srcId="{CCBA4E6C-EF60-034E-BE54-98DBBF3D779B}" destId="{5F1EB130-8D60-C340-8EF0-BB12DB1DF2E5}" srcOrd="0" destOrd="0" presId="urn:microsoft.com/office/officeart/2005/8/layout/vList2"/>
    <dgm:cxn modelId="{7E6D5A7F-6ECC-D644-9E57-430EC7CBD7CA}" type="presParOf" srcId="{CCBA4E6C-EF60-034E-BE54-98DBBF3D779B}" destId="{250A66D9-FB1E-5C43-B3C1-1715DF1A5643}" srcOrd="1" destOrd="0" presId="urn:microsoft.com/office/officeart/2005/8/layout/vList2"/>
    <dgm:cxn modelId="{165D124F-686A-3843-BE3E-74CEAEAF1107}" type="presParOf" srcId="{CCBA4E6C-EF60-034E-BE54-98DBBF3D779B}" destId="{6F87DAB0-688D-5F43-93FE-DD5485A92D5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60D2BF-95DC-4F13-B005-AB2A929E934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F93DB70-71D7-48B7-BBD7-8923E8E5AD7A}">
      <dgm:prSet/>
      <dgm:spPr/>
      <dgm:t>
        <a:bodyPr/>
        <a:lstStyle/>
        <a:p>
          <a:pPr>
            <a:lnSpc>
              <a:spcPct val="100000"/>
            </a:lnSpc>
          </a:pPr>
          <a:r>
            <a:rPr lang="en-US" dirty="0"/>
            <a:t>Consider the client’s educational background when explaining services.</a:t>
          </a:r>
        </a:p>
      </dgm:t>
    </dgm:pt>
    <dgm:pt modelId="{7B79C81C-B6D0-4DF4-AA16-5DA03320BECD}" type="parTrans" cxnId="{E9A66F6C-4A33-4D78-849F-0ED9E896B1E2}">
      <dgm:prSet/>
      <dgm:spPr/>
      <dgm:t>
        <a:bodyPr/>
        <a:lstStyle/>
        <a:p>
          <a:endParaRPr lang="en-US"/>
        </a:p>
      </dgm:t>
    </dgm:pt>
    <dgm:pt modelId="{49E31108-D289-4ECF-8256-AA5B2A3B40FA}" type="sibTrans" cxnId="{E9A66F6C-4A33-4D78-849F-0ED9E896B1E2}">
      <dgm:prSet/>
      <dgm:spPr/>
      <dgm:t>
        <a:bodyPr/>
        <a:lstStyle/>
        <a:p>
          <a:endParaRPr lang="en-US"/>
        </a:p>
      </dgm:t>
    </dgm:pt>
    <dgm:pt modelId="{221B7C01-466C-4913-926C-794E9E9F9954}">
      <dgm:prSet/>
      <dgm:spPr/>
      <dgm:t>
        <a:bodyPr/>
        <a:lstStyle/>
        <a:p>
          <a:pPr>
            <a:lnSpc>
              <a:spcPct val="100000"/>
            </a:lnSpc>
          </a:pPr>
          <a:r>
            <a:rPr lang="en-US" dirty="0"/>
            <a:t>Oftentimes, clients may feel intimated and respond favorably to questions in order to appease the professional. (Cite).</a:t>
          </a:r>
        </a:p>
      </dgm:t>
    </dgm:pt>
    <dgm:pt modelId="{C63F93A5-AA2C-424A-B834-BFD16F50BAB8}" type="parTrans" cxnId="{C6D62522-6969-47A7-9C3B-B8D527627918}">
      <dgm:prSet/>
      <dgm:spPr/>
      <dgm:t>
        <a:bodyPr/>
        <a:lstStyle/>
        <a:p>
          <a:endParaRPr lang="en-US"/>
        </a:p>
      </dgm:t>
    </dgm:pt>
    <dgm:pt modelId="{6E00D443-F693-40A6-BF3C-6F1A18A6AACE}" type="sibTrans" cxnId="{C6D62522-6969-47A7-9C3B-B8D527627918}">
      <dgm:prSet/>
      <dgm:spPr/>
      <dgm:t>
        <a:bodyPr/>
        <a:lstStyle/>
        <a:p>
          <a:endParaRPr lang="en-US"/>
        </a:p>
      </dgm:t>
    </dgm:pt>
    <dgm:pt modelId="{D4155695-20A0-4E29-BFA4-1E19D752BE1B}">
      <dgm:prSet/>
      <dgm:spPr/>
      <dgm:t>
        <a:bodyPr/>
        <a:lstStyle/>
        <a:p>
          <a:pPr>
            <a:lnSpc>
              <a:spcPct val="100000"/>
            </a:lnSpc>
          </a:pPr>
          <a:r>
            <a:rPr lang="en-US" dirty="0"/>
            <a:t>How do you explain the intake process when working with clients?</a:t>
          </a:r>
        </a:p>
      </dgm:t>
    </dgm:pt>
    <dgm:pt modelId="{D441187D-D629-48A1-995B-CD0767FBFC97}" type="parTrans" cxnId="{C9C5BC45-B526-42F8-88D1-EB9FD033D414}">
      <dgm:prSet/>
      <dgm:spPr/>
      <dgm:t>
        <a:bodyPr/>
        <a:lstStyle/>
        <a:p>
          <a:endParaRPr lang="en-US"/>
        </a:p>
      </dgm:t>
    </dgm:pt>
    <dgm:pt modelId="{B189B7A5-69CD-4160-969C-CCDF16B1168E}" type="sibTrans" cxnId="{C9C5BC45-B526-42F8-88D1-EB9FD033D414}">
      <dgm:prSet/>
      <dgm:spPr/>
      <dgm:t>
        <a:bodyPr/>
        <a:lstStyle/>
        <a:p>
          <a:endParaRPr lang="en-US"/>
        </a:p>
      </dgm:t>
    </dgm:pt>
    <dgm:pt modelId="{243EF797-B232-414E-865B-43F0AB4D7037}">
      <dgm:prSet custT="1"/>
      <dgm:spPr/>
      <dgm:t>
        <a:bodyPr/>
        <a:lstStyle/>
        <a:p>
          <a:pPr>
            <a:lnSpc>
              <a:spcPct val="100000"/>
            </a:lnSpc>
          </a:pPr>
          <a:r>
            <a:rPr lang="en-US" sz="2400" dirty="0"/>
            <a:t>Do you modify the words to address client’s needs?</a:t>
          </a:r>
        </a:p>
      </dgm:t>
    </dgm:pt>
    <dgm:pt modelId="{F363588F-113D-4AA0-8EE0-8EC948206F63}" type="parTrans" cxnId="{EACCB8BE-134F-4380-BEF7-F22CB307C86D}">
      <dgm:prSet/>
      <dgm:spPr/>
      <dgm:t>
        <a:bodyPr/>
        <a:lstStyle/>
        <a:p>
          <a:endParaRPr lang="en-US"/>
        </a:p>
      </dgm:t>
    </dgm:pt>
    <dgm:pt modelId="{8A0D00C8-C8D0-42A8-8611-77092465F9BF}" type="sibTrans" cxnId="{EACCB8BE-134F-4380-BEF7-F22CB307C86D}">
      <dgm:prSet/>
      <dgm:spPr/>
      <dgm:t>
        <a:bodyPr/>
        <a:lstStyle/>
        <a:p>
          <a:endParaRPr lang="en-US"/>
        </a:p>
      </dgm:t>
    </dgm:pt>
    <dgm:pt modelId="{EDA8B228-A8B8-41B6-B86C-4CFACA7AE99E}" type="pres">
      <dgm:prSet presAssocID="{EC60D2BF-95DC-4F13-B005-AB2A929E934D}" presName="root" presStyleCnt="0">
        <dgm:presLayoutVars>
          <dgm:dir/>
          <dgm:resizeHandles val="exact"/>
        </dgm:presLayoutVars>
      </dgm:prSet>
      <dgm:spPr/>
    </dgm:pt>
    <dgm:pt modelId="{488B2D20-FE9B-412F-86E0-955CEA92233D}" type="pres">
      <dgm:prSet presAssocID="{EF93DB70-71D7-48B7-BBD7-8923E8E5AD7A}" presName="compNode" presStyleCnt="0"/>
      <dgm:spPr/>
    </dgm:pt>
    <dgm:pt modelId="{AE161387-E992-4BB6-8BC0-CC3AAD770C4A}" type="pres">
      <dgm:prSet presAssocID="{EF93DB70-71D7-48B7-BBD7-8923E8E5AD7A}" presName="bgRect" presStyleLbl="bgShp" presStyleIdx="0" presStyleCnt="3"/>
      <dgm:spPr/>
    </dgm:pt>
    <dgm:pt modelId="{055368D0-CDDB-44F1-A836-3DCE52770364}" type="pres">
      <dgm:prSet presAssocID="{EF93DB70-71D7-48B7-BBD7-8923E8E5AD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457BBF8-F440-4666-8725-9E1BA349D7CD}" type="pres">
      <dgm:prSet presAssocID="{EF93DB70-71D7-48B7-BBD7-8923E8E5AD7A}" presName="spaceRect" presStyleCnt="0"/>
      <dgm:spPr/>
    </dgm:pt>
    <dgm:pt modelId="{12E87F20-5835-48A6-B115-72419753508F}" type="pres">
      <dgm:prSet presAssocID="{EF93DB70-71D7-48B7-BBD7-8923E8E5AD7A}" presName="parTx" presStyleLbl="revTx" presStyleIdx="0" presStyleCnt="4">
        <dgm:presLayoutVars>
          <dgm:chMax val="0"/>
          <dgm:chPref val="0"/>
        </dgm:presLayoutVars>
      </dgm:prSet>
      <dgm:spPr/>
    </dgm:pt>
    <dgm:pt modelId="{B8D22394-C326-4761-A288-7B179E668271}" type="pres">
      <dgm:prSet presAssocID="{49E31108-D289-4ECF-8256-AA5B2A3B40FA}" presName="sibTrans" presStyleCnt="0"/>
      <dgm:spPr/>
    </dgm:pt>
    <dgm:pt modelId="{CA74AA0B-438E-421D-AE69-1F068E1B3EAF}" type="pres">
      <dgm:prSet presAssocID="{221B7C01-466C-4913-926C-794E9E9F9954}" presName="compNode" presStyleCnt="0"/>
      <dgm:spPr/>
    </dgm:pt>
    <dgm:pt modelId="{893D9FB0-6A9A-4C62-807C-42DEC95F3242}" type="pres">
      <dgm:prSet presAssocID="{221B7C01-466C-4913-926C-794E9E9F9954}" presName="bgRect" presStyleLbl="bgShp" presStyleIdx="1" presStyleCnt="3"/>
      <dgm:spPr/>
    </dgm:pt>
    <dgm:pt modelId="{201BBD52-8AF5-4337-AE57-C9924AF9A276}" type="pres">
      <dgm:prSet presAssocID="{221B7C01-466C-4913-926C-794E9E9F99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ongue"/>
        </a:ext>
      </dgm:extLst>
    </dgm:pt>
    <dgm:pt modelId="{EC19263E-1C7A-411E-BBA3-B60A4556B245}" type="pres">
      <dgm:prSet presAssocID="{221B7C01-466C-4913-926C-794E9E9F9954}" presName="spaceRect" presStyleCnt="0"/>
      <dgm:spPr/>
    </dgm:pt>
    <dgm:pt modelId="{31779747-A984-4F6B-BF45-4CB87F292696}" type="pres">
      <dgm:prSet presAssocID="{221B7C01-466C-4913-926C-794E9E9F9954}" presName="parTx" presStyleLbl="revTx" presStyleIdx="1" presStyleCnt="4">
        <dgm:presLayoutVars>
          <dgm:chMax val="0"/>
          <dgm:chPref val="0"/>
        </dgm:presLayoutVars>
      </dgm:prSet>
      <dgm:spPr/>
    </dgm:pt>
    <dgm:pt modelId="{4550822B-9E92-4D66-BDE9-92DE2AECBB20}" type="pres">
      <dgm:prSet presAssocID="{6E00D443-F693-40A6-BF3C-6F1A18A6AACE}" presName="sibTrans" presStyleCnt="0"/>
      <dgm:spPr/>
    </dgm:pt>
    <dgm:pt modelId="{EABC180B-DFCE-442F-AA7C-14D8F74CBAC3}" type="pres">
      <dgm:prSet presAssocID="{D4155695-20A0-4E29-BFA4-1E19D752BE1B}" presName="compNode" presStyleCnt="0"/>
      <dgm:spPr/>
    </dgm:pt>
    <dgm:pt modelId="{4743C124-E1BF-4652-829F-EFF5450F8EA2}" type="pres">
      <dgm:prSet presAssocID="{D4155695-20A0-4E29-BFA4-1E19D752BE1B}" presName="bgRect" presStyleLbl="bgShp" presStyleIdx="2" presStyleCnt="3"/>
      <dgm:spPr/>
    </dgm:pt>
    <dgm:pt modelId="{06A24EF9-96E5-4E21-A401-82EC5735D5FF}" type="pres">
      <dgm:prSet presAssocID="{D4155695-20A0-4E29-BFA4-1E19D752BE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A24391C8-EBDA-47B9-BC02-8EB5DCB578E1}" type="pres">
      <dgm:prSet presAssocID="{D4155695-20A0-4E29-BFA4-1E19D752BE1B}" presName="spaceRect" presStyleCnt="0"/>
      <dgm:spPr/>
    </dgm:pt>
    <dgm:pt modelId="{99E67CF0-E36E-45D6-99D0-A6814B59AF87}" type="pres">
      <dgm:prSet presAssocID="{D4155695-20A0-4E29-BFA4-1E19D752BE1B}" presName="parTx" presStyleLbl="revTx" presStyleIdx="2" presStyleCnt="4">
        <dgm:presLayoutVars>
          <dgm:chMax val="0"/>
          <dgm:chPref val="0"/>
        </dgm:presLayoutVars>
      </dgm:prSet>
      <dgm:spPr/>
    </dgm:pt>
    <dgm:pt modelId="{4977DA00-66A7-4D4C-BE77-B6B6B6F50F66}" type="pres">
      <dgm:prSet presAssocID="{D4155695-20A0-4E29-BFA4-1E19D752BE1B}" presName="desTx" presStyleLbl="revTx" presStyleIdx="3" presStyleCnt="4">
        <dgm:presLayoutVars/>
      </dgm:prSet>
      <dgm:spPr/>
    </dgm:pt>
  </dgm:ptLst>
  <dgm:cxnLst>
    <dgm:cxn modelId="{C6D62522-6969-47A7-9C3B-B8D527627918}" srcId="{EC60D2BF-95DC-4F13-B005-AB2A929E934D}" destId="{221B7C01-466C-4913-926C-794E9E9F9954}" srcOrd="1" destOrd="0" parTransId="{C63F93A5-AA2C-424A-B834-BFD16F50BAB8}" sibTransId="{6E00D443-F693-40A6-BF3C-6F1A18A6AACE}"/>
    <dgm:cxn modelId="{FBC9AE2E-89A6-4CE2-A6FF-6D1E837CB380}" type="presOf" srcId="{EC60D2BF-95DC-4F13-B005-AB2A929E934D}" destId="{EDA8B228-A8B8-41B6-B86C-4CFACA7AE99E}" srcOrd="0" destOrd="0" presId="urn:microsoft.com/office/officeart/2018/2/layout/IconVerticalSolidList"/>
    <dgm:cxn modelId="{C5310D42-E616-4FF9-B32A-DEE2A6D65EFA}" type="presOf" srcId="{EF93DB70-71D7-48B7-BBD7-8923E8E5AD7A}" destId="{12E87F20-5835-48A6-B115-72419753508F}" srcOrd="0" destOrd="0" presId="urn:microsoft.com/office/officeart/2018/2/layout/IconVerticalSolidList"/>
    <dgm:cxn modelId="{C9C5BC45-B526-42F8-88D1-EB9FD033D414}" srcId="{EC60D2BF-95DC-4F13-B005-AB2A929E934D}" destId="{D4155695-20A0-4E29-BFA4-1E19D752BE1B}" srcOrd="2" destOrd="0" parTransId="{D441187D-D629-48A1-995B-CD0767FBFC97}" sibTransId="{B189B7A5-69CD-4160-969C-CCDF16B1168E}"/>
    <dgm:cxn modelId="{E9A66F6C-4A33-4D78-849F-0ED9E896B1E2}" srcId="{EC60D2BF-95DC-4F13-B005-AB2A929E934D}" destId="{EF93DB70-71D7-48B7-BBD7-8923E8E5AD7A}" srcOrd="0" destOrd="0" parTransId="{7B79C81C-B6D0-4DF4-AA16-5DA03320BECD}" sibTransId="{49E31108-D289-4ECF-8256-AA5B2A3B40FA}"/>
    <dgm:cxn modelId="{F0526386-C2BD-4F81-B93A-F0C94FF1A1B9}" type="presOf" srcId="{243EF797-B232-414E-865B-43F0AB4D7037}" destId="{4977DA00-66A7-4D4C-BE77-B6B6B6F50F66}" srcOrd="0" destOrd="0" presId="urn:microsoft.com/office/officeart/2018/2/layout/IconVerticalSolidList"/>
    <dgm:cxn modelId="{B2B97D92-506E-4B4B-B897-2072763EFCF3}" type="presOf" srcId="{221B7C01-466C-4913-926C-794E9E9F9954}" destId="{31779747-A984-4F6B-BF45-4CB87F292696}" srcOrd="0" destOrd="0" presId="urn:microsoft.com/office/officeart/2018/2/layout/IconVerticalSolidList"/>
    <dgm:cxn modelId="{69C060BD-D779-43C1-A5E8-CC80E9AC16C3}" type="presOf" srcId="{D4155695-20A0-4E29-BFA4-1E19D752BE1B}" destId="{99E67CF0-E36E-45D6-99D0-A6814B59AF87}" srcOrd="0" destOrd="0" presId="urn:microsoft.com/office/officeart/2018/2/layout/IconVerticalSolidList"/>
    <dgm:cxn modelId="{EACCB8BE-134F-4380-BEF7-F22CB307C86D}" srcId="{D4155695-20A0-4E29-BFA4-1E19D752BE1B}" destId="{243EF797-B232-414E-865B-43F0AB4D7037}" srcOrd="0" destOrd="0" parTransId="{F363588F-113D-4AA0-8EE0-8EC948206F63}" sibTransId="{8A0D00C8-C8D0-42A8-8611-77092465F9BF}"/>
    <dgm:cxn modelId="{EC100F4E-31B6-4645-8B91-3466C8782640}" type="presParOf" srcId="{EDA8B228-A8B8-41B6-B86C-4CFACA7AE99E}" destId="{488B2D20-FE9B-412F-86E0-955CEA92233D}" srcOrd="0" destOrd="0" presId="urn:microsoft.com/office/officeart/2018/2/layout/IconVerticalSolidList"/>
    <dgm:cxn modelId="{D91706FE-F086-419F-AD53-8D2C207F26B1}" type="presParOf" srcId="{488B2D20-FE9B-412F-86E0-955CEA92233D}" destId="{AE161387-E992-4BB6-8BC0-CC3AAD770C4A}" srcOrd="0" destOrd="0" presId="urn:microsoft.com/office/officeart/2018/2/layout/IconVerticalSolidList"/>
    <dgm:cxn modelId="{BD191808-97AF-472F-B8D8-5778D27541C1}" type="presParOf" srcId="{488B2D20-FE9B-412F-86E0-955CEA92233D}" destId="{055368D0-CDDB-44F1-A836-3DCE52770364}" srcOrd="1" destOrd="0" presId="urn:microsoft.com/office/officeart/2018/2/layout/IconVerticalSolidList"/>
    <dgm:cxn modelId="{5FF6982B-CF29-479D-948E-32BEE3D22A5A}" type="presParOf" srcId="{488B2D20-FE9B-412F-86E0-955CEA92233D}" destId="{2457BBF8-F440-4666-8725-9E1BA349D7CD}" srcOrd="2" destOrd="0" presId="urn:microsoft.com/office/officeart/2018/2/layout/IconVerticalSolidList"/>
    <dgm:cxn modelId="{830BDCF0-0E15-4CA8-997F-DD7223C24640}" type="presParOf" srcId="{488B2D20-FE9B-412F-86E0-955CEA92233D}" destId="{12E87F20-5835-48A6-B115-72419753508F}" srcOrd="3" destOrd="0" presId="urn:microsoft.com/office/officeart/2018/2/layout/IconVerticalSolidList"/>
    <dgm:cxn modelId="{D5A87183-7876-4D3C-B390-6522447B9C22}" type="presParOf" srcId="{EDA8B228-A8B8-41B6-B86C-4CFACA7AE99E}" destId="{B8D22394-C326-4761-A288-7B179E668271}" srcOrd="1" destOrd="0" presId="urn:microsoft.com/office/officeart/2018/2/layout/IconVerticalSolidList"/>
    <dgm:cxn modelId="{813B1C9B-48F3-4605-AA44-0F3714D6E71B}" type="presParOf" srcId="{EDA8B228-A8B8-41B6-B86C-4CFACA7AE99E}" destId="{CA74AA0B-438E-421D-AE69-1F068E1B3EAF}" srcOrd="2" destOrd="0" presId="urn:microsoft.com/office/officeart/2018/2/layout/IconVerticalSolidList"/>
    <dgm:cxn modelId="{9CF88DDE-A4DF-4948-952B-5EA6A3CC59D4}" type="presParOf" srcId="{CA74AA0B-438E-421D-AE69-1F068E1B3EAF}" destId="{893D9FB0-6A9A-4C62-807C-42DEC95F3242}" srcOrd="0" destOrd="0" presId="urn:microsoft.com/office/officeart/2018/2/layout/IconVerticalSolidList"/>
    <dgm:cxn modelId="{8AE3E416-733F-4FDD-86DB-5590C80CCC33}" type="presParOf" srcId="{CA74AA0B-438E-421D-AE69-1F068E1B3EAF}" destId="{201BBD52-8AF5-4337-AE57-C9924AF9A276}" srcOrd="1" destOrd="0" presId="urn:microsoft.com/office/officeart/2018/2/layout/IconVerticalSolidList"/>
    <dgm:cxn modelId="{3824FAA9-650E-47D3-9BDD-A19B797D9A41}" type="presParOf" srcId="{CA74AA0B-438E-421D-AE69-1F068E1B3EAF}" destId="{EC19263E-1C7A-411E-BBA3-B60A4556B245}" srcOrd="2" destOrd="0" presId="urn:microsoft.com/office/officeart/2018/2/layout/IconVerticalSolidList"/>
    <dgm:cxn modelId="{77FDA32B-0929-439F-AEB2-BF95EF98F346}" type="presParOf" srcId="{CA74AA0B-438E-421D-AE69-1F068E1B3EAF}" destId="{31779747-A984-4F6B-BF45-4CB87F292696}" srcOrd="3" destOrd="0" presId="urn:microsoft.com/office/officeart/2018/2/layout/IconVerticalSolidList"/>
    <dgm:cxn modelId="{0EA78379-7469-48EE-B7C6-E7FD9435999F}" type="presParOf" srcId="{EDA8B228-A8B8-41B6-B86C-4CFACA7AE99E}" destId="{4550822B-9E92-4D66-BDE9-92DE2AECBB20}" srcOrd="3" destOrd="0" presId="urn:microsoft.com/office/officeart/2018/2/layout/IconVerticalSolidList"/>
    <dgm:cxn modelId="{E1FBC657-FF2B-43DA-9A27-BF0511F004EB}" type="presParOf" srcId="{EDA8B228-A8B8-41B6-B86C-4CFACA7AE99E}" destId="{EABC180B-DFCE-442F-AA7C-14D8F74CBAC3}" srcOrd="4" destOrd="0" presId="urn:microsoft.com/office/officeart/2018/2/layout/IconVerticalSolidList"/>
    <dgm:cxn modelId="{A0640D74-175C-4D21-9840-4C8FE248ED54}" type="presParOf" srcId="{EABC180B-DFCE-442F-AA7C-14D8F74CBAC3}" destId="{4743C124-E1BF-4652-829F-EFF5450F8EA2}" srcOrd="0" destOrd="0" presId="urn:microsoft.com/office/officeart/2018/2/layout/IconVerticalSolidList"/>
    <dgm:cxn modelId="{50428BB1-A278-4A94-950C-6646CA929050}" type="presParOf" srcId="{EABC180B-DFCE-442F-AA7C-14D8F74CBAC3}" destId="{06A24EF9-96E5-4E21-A401-82EC5735D5FF}" srcOrd="1" destOrd="0" presId="urn:microsoft.com/office/officeart/2018/2/layout/IconVerticalSolidList"/>
    <dgm:cxn modelId="{4B453E2F-17D8-4C71-8370-FE5AF0DA89A1}" type="presParOf" srcId="{EABC180B-DFCE-442F-AA7C-14D8F74CBAC3}" destId="{A24391C8-EBDA-47B9-BC02-8EB5DCB578E1}" srcOrd="2" destOrd="0" presId="urn:microsoft.com/office/officeart/2018/2/layout/IconVerticalSolidList"/>
    <dgm:cxn modelId="{023FAB2E-ACCB-40C1-8A3D-BAF616CE6964}" type="presParOf" srcId="{EABC180B-DFCE-442F-AA7C-14D8F74CBAC3}" destId="{99E67CF0-E36E-45D6-99D0-A6814B59AF87}" srcOrd="3" destOrd="0" presId="urn:microsoft.com/office/officeart/2018/2/layout/IconVerticalSolidList"/>
    <dgm:cxn modelId="{1D627AC0-D40A-48AC-B8C7-352BFD1AF35C}" type="presParOf" srcId="{EABC180B-DFCE-442F-AA7C-14D8F74CBAC3}" destId="{4977DA00-66A7-4D4C-BE77-B6B6B6F50F6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A16F8-FCBF-2341-8E2B-12AB95F95F0A}">
      <dsp:nvSpPr>
        <dsp:cNvPr id="0" name=""/>
        <dsp:cNvSpPr/>
      </dsp:nvSpPr>
      <dsp:spPr>
        <a:xfrm>
          <a:off x="51" y="36723"/>
          <a:ext cx="4913783" cy="11274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Higher Education Experience </a:t>
          </a:r>
        </a:p>
      </dsp:txBody>
      <dsp:txXfrm>
        <a:off x="51" y="36723"/>
        <a:ext cx="4913783" cy="1127456"/>
      </dsp:txXfrm>
    </dsp:sp>
    <dsp:sp modelId="{76C0167B-DCC8-BB4B-8285-0BEB26E9E8BB}">
      <dsp:nvSpPr>
        <dsp:cNvPr id="0" name=""/>
        <dsp:cNvSpPr/>
      </dsp:nvSpPr>
      <dsp:spPr>
        <a:xfrm>
          <a:off x="51" y="1164179"/>
          <a:ext cx="4913783" cy="36590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Teaching Psychopathology Course</a:t>
          </a:r>
        </a:p>
        <a:p>
          <a:pPr marL="285750" lvl="1" indent="-285750" algn="l" defTabSz="1377950">
            <a:lnSpc>
              <a:spcPct val="90000"/>
            </a:lnSpc>
            <a:spcBef>
              <a:spcPct val="0"/>
            </a:spcBef>
            <a:spcAft>
              <a:spcPct val="15000"/>
            </a:spcAft>
            <a:buChar char="•"/>
          </a:pPr>
          <a:r>
            <a:rPr lang="en-US" sz="3100" kern="1200" dirty="0"/>
            <a:t>Professional Orientation and Ethics</a:t>
          </a:r>
        </a:p>
        <a:p>
          <a:pPr marL="285750" lvl="1" indent="-285750" algn="l" defTabSz="1377950">
            <a:lnSpc>
              <a:spcPct val="90000"/>
            </a:lnSpc>
            <a:spcBef>
              <a:spcPct val="0"/>
            </a:spcBef>
            <a:spcAft>
              <a:spcPct val="15000"/>
            </a:spcAft>
            <a:buChar char="•"/>
          </a:pPr>
          <a:r>
            <a:rPr lang="en-US" sz="3100" kern="1200" dirty="0"/>
            <a:t>Career and Employer Development</a:t>
          </a:r>
        </a:p>
        <a:p>
          <a:pPr marL="285750" lvl="1" indent="-285750" algn="l" defTabSz="1377950">
            <a:lnSpc>
              <a:spcPct val="90000"/>
            </a:lnSpc>
            <a:spcBef>
              <a:spcPct val="0"/>
            </a:spcBef>
            <a:spcAft>
              <a:spcPct val="15000"/>
            </a:spcAft>
            <a:buChar char="•"/>
          </a:pPr>
          <a:r>
            <a:rPr lang="en-US" sz="3100" kern="1200" dirty="0"/>
            <a:t>Multicultural Counseling </a:t>
          </a:r>
        </a:p>
      </dsp:txBody>
      <dsp:txXfrm>
        <a:off x="51" y="1164179"/>
        <a:ext cx="4913783" cy="3659085"/>
      </dsp:txXfrm>
    </dsp:sp>
    <dsp:sp modelId="{6AD399CA-BB79-E743-AED5-F04C3773F755}">
      <dsp:nvSpPr>
        <dsp:cNvPr id="0" name=""/>
        <dsp:cNvSpPr/>
      </dsp:nvSpPr>
      <dsp:spPr>
        <a:xfrm>
          <a:off x="5601764" y="36723"/>
          <a:ext cx="4913783" cy="11274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Clinical Experience</a:t>
          </a:r>
        </a:p>
      </dsp:txBody>
      <dsp:txXfrm>
        <a:off x="5601764" y="36723"/>
        <a:ext cx="4913783" cy="1127456"/>
      </dsp:txXfrm>
    </dsp:sp>
    <dsp:sp modelId="{D93ED0A1-7097-524F-BA1A-244FF92AA0C4}">
      <dsp:nvSpPr>
        <dsp:cNvPr id="0" name=""/>
        <dsp:cNvSpPr/>
      </dsp:nvSpPr>
      <dsp:spPr>
        <a:xfrm>
          <a:off x="5601764" y="1164179"/>
          <a:ext cx="4913783" cy="36590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State Vocational Rehabilitation Counseling</a:t>
          </a:r>
        </a:p>
        <a:p>
          <a:pPr marL="285750" lvl="1" indent="-285750" algn="l" defTabSz="1377950">
            <a:lnSpc>
              <a:spcPct val="90000"/>
            </a:lnSpc>
            <a:spcBef>
              <a:spcPct val="0"/>
            </a:spcBef>
            <a:spcAft>
              <a:spcPct val="15000"/>
            </a:spcAft>
            <a:buChar char="•"/>
          </a:pPr>
          <a:r>
            <a:rPr lang="en-US" sz="3100" kern="1200" dirty="0"/>
            <a:t>Case Services Coordinator</a:t>
          </a:r>
        </a:p>
        <a:p>
          <a:pPr marL="285750" lvl="1" indent="-285750" algn="l" defTabSz="1377950">
            <a:lnSpc>
              <a:spcPct val="90000"/>
            </a:lnSpc>
            <a:spcBef>
              <a:spcPct val="0"/>
            </a:spcBef>
            <a:spcAft>
              <a:spcPct val="15000"/>
            </a:spcAft>
            <a:buChar char="•"/>
          </a:pPr>
          <a:r>
            <a:rPr lang="en-US" sz="3100" kern="1200" dirty="0"/>
            <a:t>Vocational Evaluator</a:t>
          </a:r>
        </a:p>
        <a:p>
          <a:pPr marL="285750" lvl="1" indent="-285750" algn="l" defTabSz="1377950">
            <a:lnSpc>
              <a:spcPct val="90000"/>
            </a:lnSpc>
            <a:spcBef>
              <a:spcPct val="0"/>
            </a:spcBef>
            <a:spcAft>
              <a:spcPct val="15000"/>
            </a:spcAft>
            <a:buChar char="•"/>
          </a:pPr>
          <a:r>
            <a:rPr lang="en-US" sz="3100" kern="1200" dirty="0"/>
            <a:t>Private Practice</a:t>
          </a:r>
        </a:p>
      </dsp:txBody>
      <dsp:txXfrm>
        <a:off x="5601764" y="1164179"/>
        <a:ext cx="4913783" cy="3659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767BC-383B-7447-A850-D9CBF3318437}">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57014" y="912848"/>
        <a:ext cx="34897" cy="6979"/>
      </dsp:txXfrm>
    </dsp:sp>
    <dsp:sp modelId="{70FF5EDB-56C1-4D4B-AFD6-442146E5F5D4}">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66800">
            <a:lnSpc>
              <a:spcPct val="90000"/>
            </a:lnSpc>
            <a:spcBef>
              <a:spcPct val="0"/>
            </a:spcBef>
            <a:spcAft>
              <a:spcPct val="35000"/>
            </a:spcAft>
            <a:buNone/>
          </a:pPr>
          <a:r>
            <a:rPr lang="en-US" sz="2400" kern="1200" dirty="0"/>
            <a:t>Define and explore aspects of culture</a:t>
          </a:r>
        </a:p>
      </dsp:txBody>
      <dsp:txXfrm>
        <a:off x="8061" y="5979"/>
        <a:ext cx="3034531" cy="1820718"/>
      </dsp:txXfrm>
    </dsp:sp>
    <dsp:sp modelId="{B8DCDD6E-3DD4-B040-ABED-B9B9ECE101A3}">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089488" y="912848"/>
        <a:ext cx="34897" cy="6979"/>
      </dsp:txXfrm>
    </dsp:sp>
    <dsp:sp modelId="{043B6DE8-C202-F04F-B5B9-5BF9171D8A8F}">
      <dsp:nvSpPr>
        <dsp:cNvPr id="0" name=""/>
        <dsp:cNvSpPr/>
      </dsp:nvSpPr>
      <dsp:spPr>
        <a:xfrm>
          <a:off x="3740534" y="5979"/>
          <a:ext cx="3034531" cy="1820718"/>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66800">
            <a:lnSpc>
              <a:spcPct val="90000"/>
            </a:lnSpc>
            <a:spcBef>
              <a:spcPct val="0"/>
            </a:spcBef>
            <a:spcAft>
              <a:spcPct val="35000"/>
            </a:spcAft>
            <a:buNone/>
          </a:pPr>
          <a:r>
            <a:rPr lang="en-US" sz="2400" kern="1200" dirty="0"/>
            <a:t>Identify relevant ethical codes associated with culture</a:t>
          </a:r>
        </a:p>
      </dsp:txBody>
      <dsp:txXfrm>
        <a:off x="3740534" y="5979"/>
        <a:ext cx="3034531" cy="1820718"/>
      </dsp:txXfrm>
    </dsp:sp>
    <dsp:sp modelId="{99C356C5-72B0-A749-97C1-AB67218F41CD}">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70362" y="2155079"/>
        <a:ext cx="374875" cy="6979"/>
      </dsp:txXfrm>
    </dsp:sp>
    <dsp:sp modelId="{5764CC88-194B-DE40-8464-11816F33C1B1}">
      <dsp:nvSpPr>
        <dsp:cNvPr id="0" name=""/>
        <dsp:cNvSpPr/>
      </dsp:nvSpPr>
      <dsp:spPr>
        <a:xfrm>
          <a:off x="7473007" y="5979"/>
          <a:ext cx="3034531" cy="1820718"/>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66800">
            <a:lnSpc>
              <a:spcPct val="90000"/>
            </a:lnSpc>
            <a:spcBef>
              <a:spcPct val="0"/>
            </a:spcBef>
            <a:spcAft>
              <a:spcPct val="35000"/>
            </a:spcAft>
            <a:buNone/>
          </a:pPr>
          <a:r>
            <a:rPr lang="en-US" sz="2400" kern="1200" dirty="0"/>
            <a:t>Explore the role of the therapeutic alliance</a:t>
          </a:r>
        </a:p>
      </dsp:txBody>
      <dsp:txXfrm>
        <a:off x="7473007" y="5979"/>
        <a:ext cx="3034531" cy="1820718"/>
      </dsp:txXfrm>
    </dsp:sp>
    <dsp:sp modelId="{C0E18DCE-04D2-934A-B2D4-302C4B441346}">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57014" y="3431509"/>
        <a:ext cx="34897" cy="6979"/>
      </dsp:txXfrm>
    </dsp:sp>
    <dsp:sp modelId="{3B14876B-881C-1540-899E-0A4A0F2A7AC8}">
      <dsp:nvSpPr>
        <dsp:cNvPr id="0" name=""/>
        <dsp:cNvSpPr/>
      </dsp:nvSpPr>
      <dsp:spPr>
        <a:xfrm>
          <a:off x="8061" y="2524640"/>
          <a:ext cx="3034531" cy="1820718"/>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66800">
            <a:lnSpc>
              <a:spcPct val="90000"/>
            </a:lnSpc>
            <a:spcBef>
              <a:spcPct val="0"/>
            </a:spcBef>
            <a:spcAft>
              <a:spcPct val="35000"/>
            </a:spcAft>
            <a:buNone/>
          </a:pPr>
          <a:r>
            <a:rPr lang="en-US" sz="2400" kern="1200" dirty="0"/>
            <a:t>Discuss aspects of case conceptualization and treatment planning</a:t>
          </a:r>
        </a:p>
      </dsp:txBody>
      <dsp:txXfrm>
        <a:off x="8061" y="2524640"/>
        <a:ext cx="3034531" cy="1820718"/>
      </dsp:txXfrm>
    </dsp:sp>
    <dsp:sp modelId="{9DB49558-1A74-F14B-87B2-837EDC3DC206}">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089488" y="3431509"/>
        <a:ext cx="34897" cy="6979"/>
      </dsp:txXfrm>
    </dsp:sp>
    <dsp:sp modelId="{F526E808-629B-0949-9E17-EFD6C0630774}">
      <dsp:nvSpPr>
        <dsp:cNvPr id="0" name=""/>
        <dsp:cNvSpPr/>
      </dsp:nvSpPr>
      <dsp:spPr>
        <a:xfrm>
          <a:off x="3740534" y="2524640"/>
          <a:ext cx="3034531" cy="1820718"/>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66800">
            <a:lnSpc>
              <a:spcPct val="90000"/>
            </a:lnSpc>
            <a:spcBef>
              <a:spcPct val="0"/>
            </a:spcBef>
            <a:spcAft>
              <a:spcPct val="35000"/>
            </a:spcAft>
            <a:buNone/>
          </a:pPr>
          <a:r>
            <a:rPr lang="en-US" sz="2400" kern="1200" dirty="0"/>
            <a:t>Operationally define case conceptualization and treatment planning</a:t>
          </a:r>
        </a:p>
      </dsp:txBody>
      <dsp:txXfrm>
        <a:off x="3740534" y="2524640"/>
        <a:ext cx="3034531" cy="1820718"/>
      </dsp:txXfrm>
    </dsp:sp>
    <dsp:sp modelId="{994DA6F9-DBB7-DA4D-9F5C-1DD2B5F77E22}">
      <dsp:nvSpPr>
        <dsp:cNvPr id="0" name=""/>
        <dsp:cNvSpPr/>
      </dsp:nvSpPr>
      <dsp:spPr>
        <a:xfrm>
          <a:off x="7473007" y="2524640"/>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66800">
            <a:lnSpc>
              <a:spcPct val="90000"/>
            </a:lnSpc>
            <a:spcBef>
              <a:spcPct val="0"/>
            </a:spcBef>
            <a:spcAft>
              <a:spcPct val="35000"/>
            </a:spcAft>
            <a:buNone/>
          </a:pPr>
          <a:r>
            <a:rPr lang="en-US" sz="2400" kern="1200" dirty="0"/>
            <a:t>Engage in experientially-learning based activities</a:t>
          </a:r>
        </a:p>
      </dsp:txBody>
      <dsp:txXfrm>
        <a:off x="7473007" y="2524640"/>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EB130-8D60-C340-8EF0-BB12DB1DF2E5}">
      <dsp:nvSpPr>
        <dsp:cNvPr id="0" name=""/>
        <dsp:cNvSpPr/>
      </dsp:nvSpPr>
      <dsp:spPr>
        <a:xfrm>
          <a:off x="0" y="18790"/>
          <a:ext cx="10515600" cy="21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Define therapeutic alliance: </a:t>
          </a:r>
          <a:r>
            <a:rPr lang="en-US" sz="3000" b="0" i="0" kern="1200" dirty="0"/>
            <a:t>Therapeutic alliance is broadly defined as the overall bond between therapist and client evolving during the process of therapy (Horvath et al., 2011).</a:t>
          </a:r>
          <a:r>
            <a:rPr lang="en-US" sz="3000" kern="1200" dirty="0"/>
            <a:t> </a:t>
          </a:r>
        </a:p>
      </dsp:txBody>
      <dsp:txXfrm>
        <a:off x="103181" y="121971"/>
        <a:ext cx="10309238" cy="1907316"/>
      </dsp:txXfrm>
    </dsp:sp>
    <dsp:sp modelId="{6F87DAB0-688D-5F43-93FE-DD5485A92D5C}">
      <dsp:nvSpPr>
        <dsp:cNvPr id="0" name=""/>
        <dsp:cNvSpPr/>
      </dsp:nvSpPr>
      <dsp:spPr>
        <a:xfrm>
          <a:off x="0" y="2218869"/>
          <a:ext cx="10515600" cy="21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The working alliance is a collaborative approach that refers to the extent of agreement between clients and counselors on the goals, tasks (how to accomplish goals), and bond (development of personal bond between client and counselor) in counseling.</a:t>
          </a:r>
          <a:endParaRPr lang="en-US" sz="3000" kern="1200" dirty="0"/>
        </a:p>
      </dsp:txBody>
      <dsp:txXfrm>
        <a:off x="103181" y="2322050"/>
        <a:ext cx="10309238" cy="19073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61387-E992-4BB6-8BC0-CC3AAD770C4A}">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368D0-CDDB-44F1-A836-3DCE5277036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E87F20-5835-48A6-B115-72419753508F}">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dirty="0"/>
            <a:t>Consider the client’s educational background when explaining services.</a:t>
          </a:r>
        </a:p>
      </dsp:txBody>
      <dsp:txXfrm>
        <a:off x="1435590" y="531"/>
        <a:ext cx="9080009" cy="1242935"/>
      </dsp:txXfrm>
    </dsp:sp>
    <dsp:sp modelId="{893D9FB0-6A9A-4C62-807C-42DEC95F324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BBD52-8AF5-4337-AE57-C9924AF9A276}">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779747-A984-4F6B-BF45-4CB87F29269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dirty="0"/>
            <a:t>Oftentimes, clients may feel intimated and respond favorably to questions in order to appease the professional. (Cite).</a:t>
          </a:r>
        </a:p>
      </dsp:txBody>
      <dsp:txXfrm>
        <a:off x="1435590" y="1554201"/>
        <a:ext cx="9080009" cy="1242935"/>
      </dsp:txXfrm>
    </dsp:sp>
    <dsp:sp modelId="{4743C124-E1BF-4652-829F-EFF5450F8EA2}">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24EF9-96E5-4E21-A401-82EC5735D5F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67CF0-E36E-45D6-99D0-A6814B59AF87}">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dirty="0"/>
            <a:t>How do you explain the intake process when working with clients?</a:t>
          </a:r>
        </a:p>
      </dsp:txBody>
      <dsp:txXfrm>
        <a:off x="1435590" y="3107870"/>
        <a:ext cx="4732020" cy="1242935"/>
      </dsp:txXfrm>
    </dsp:sp>
    <dsp:sp modelId="{4977DA00-66A7-4D4C-BE77-B6B6B6F50F66}">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dirty="0"/>
            <a:t>Do you modify the words to address client’s needs?</a:t>
          </a:r>
        </a:p>
      </dsp:txBody>
      <dsp:txXfrm>
        <a:off x="6167610" y="3107870"/>
        <a:ext cx="434798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F29B2-14C0-8345-BC04-BDE58780254F}" type="datetimeFigureOut">
              <a:rPr lang="en-US" smtClean="0"/>
              <a:t>5/1/23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F9544-FD37-BA42-81EF-9E7E062EE658}" type="slidenum">
              <a:rPr lang="en-US" smtClean="0"/>
              <a:t>‹#›</a:t>
            </a:fld>
            <a:endParaRPr lang="en-US" dirty="0"/>
          </a:p>
        </p:txBody>
      </p:sp>
    </p:spTree>
    <p:extLst>
      <p:ext uri="{BB962C8B-B14F-4D97-AF65-F5344CB8AC3E}">
        <p14:creationId xmlns:p14="http://schemas.microsoft.com/office/powerpoint/2010/main" val="297354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F9544-FD37-BA42-81EF-9E7E062EE658}" type="slidenum">
              <a:rPr lang="en-US" smtClean="0"/>
              <a:t>1</a:t>
            </a:fld>
            <a:endParaRPr lang="en-US" dirty="0"/>
          </a:p>
        </p:txBody>
      </p:sp>
    </p:spTree>
    <p:extLst>
      <p:ext uri="{BB962C8B-B14F-4D97-AF65-F5344CB8AC3E}">
        <p14:creationId xmlns:p14="http://schemas.microsoft.com/office/powerpoint/2010/main" val="353993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the words that are used. How do you explain the explain process to clients? Consider the assessments that you use.</a:t>
            </a:r>
          </a:p>
          <a:p>
            <a:endParaRPr lang="en-US" dirty="0"/>
          </a:p>
        </p:txBody>
      </p:sp>
      <p:sp>
        <p:nvSpPr>
          <p:cNvPr id="4" name="Slide Number Placeholder 3"/>
          <p:cNvSpPr>
            <a:spLocks noGrp="1"/>
          </p:cNvSpPr>
          <p:nvPr>
            <p:ph type="sldNum" sz="quarter" idx="5"/>
          </p:nvPr>
        </p:nvSpPr>
        <p:spPr/>
        <p:txBody>
          <a:bodyPr/>
          <a:lstStyle/>
          <a:p>
            <a:fld id="{224F9544-FD37-BA42-81EF-9E7E062EE658}" type="slidenum">
              <a:rPr lang="en-US" smtClean="0"/>
              <a:t>35</a:t>
            </a:fld>
            <a:endParaRPr lang="en-US" dirty="0"/>
          </a:p>
        </p:txBody>
      </p:sp>
    </p:spTree>
    <p:extLst>
      <p:ext uri="{BB962C8B-B14F-4D97-AF65-F5344CB8AC3E}">
        <p14:creationId xmlns:p14="http://schemas.microsoft.com/office/powerpoint/2010/main" val="1617526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individuals complete treatment plans?</a:t>
            </a:r>
          </a:p>
        </p:txBody>
      </p:sp>
      <p:sp>
        <p:nvSpPr>
          <p:cNvPr id="4" name="Slide Number Placeholder 3"/>
          <p:cNvSpPr>
            <a:spLocks noGrp="1"/>
          </p:cNvSpPr>
          <p:nvPr>
            <p:ph type="sldNum" sz="quarter" idx="5"/>
          </p:nvPr>
        </p:nvSpPr>
        <p:spPr/>
        <p:txBody>
          <a:bodyPr/>
          <a:lstStyle/>
          <a:p>
            <a:fld id="{224F9544-FD37-BA42-81EF-9E7E062EE658}" type="slidenum">
              <a:rPr lang="en-US" smtClean="0"/>
              <a:t>39</a:t>
            </a:fld>
            <a:endParaRPr lang="en-US" dirty="0"/>
          </a:p>
        </p:txBody>
      </p:sp>
    </p:spTree>
    <p:extLst>
      <p:ext uri="{BB962C8B-B14F-4D97-AF65-F5344CB8AC3E}">
        <p14:creationId xmlns:p14="http://schemas.microsoft.com/office/powerpoint/2010/main" val="140976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solely complete intakes/assessments?</a:t>
            </a:r>
          </a:p>
          <a:p>
            <a:endParaRPr lang="en-US" dirty="0"/>
          </a:p>
        </p:txBody>
      </p:sp>
      <p:sp>
        <p:nvSpPr>
          <p:cNvPr id="4" name="Slide Number Placeholder 3"/>
          <p:cNvSpPr>
            <a:spLocks noGrp="1"/>
          </p:cNvSpPr>
          <p:nvPr>
            <p:ph type="sldNum" sz="quarter" idx="5"/>
          </p:nvPr>
        </p:nvSpPr>
        <p:spPr/>
        <p:txBody>
          <a:bodyPr/>
          <a:lstStyle/>
          <a:p>
            <a:fld id="{224F9544-FD37-BA42-81EF-9E7E062EE658}" type="slidenum">
              <a:rPr lang="en-US" smtClean="0"/>
              <a:t>42</a:t>
            </a:fld>
            <a:endParaRPr lang="en-US" dirty="0"/>
          </a:p>
        </p:txBody>
      </p:sp>
    </p:spTree>
    <p:extLst>
      <p:ext uri="{BB962C8B-B14F-4D97-AF65-F5344CB8AC3E}">
        <p14:creationId xmlns:p14="http://schemas.microsoft.com/office/powerpoint/2010/main" val="115168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engagement</a:t>
            </a:r>
          </a:p>
        </p:txBody>
      </p:sp>
      <p:sp>
        <p:nvSpPr>
          <p:cNvPr id="4" name="Slide Number Placeholder 3"/>
          <p:cNvSpPr>
            <a:spLocks noGrp="1"/>
          </p:cNvSpPr>
          <p:nvPr>
            <p:ph type="sldNum" sz="quarter" idx="5"/>
          </p:nvPr>
        </p:nvSpPr>
        <p:spPr/>
        <p:txBody>
          <a:bodyPr/>
          <a:lstStyle/>
          <a:p>
            <a:fld id="{224F9544-FD37-BA42-81EF-9E7E062EE658}" type="slidenum">
              <a:rPr lang="en-US" smtClean="0"/>
              <a:t>5</a:t>
            </a:fld>
            <a:endParaRPr lang="en-US" dirty="0"/>
          </a:p>
        </p:txBody>
      </p:sp>
    </p:spTree>
    <p:extLst>
      <p:ext uri="{BB962C8B-B14F-4D97-AF65-F5344CB8AC3E}">
        <p14:creationId xmlns:p14="http://schemas.microsoft.com/office/powerpoint/2010/main" val="325610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the courses are usually taught.</a:t>
            </a:r>
          </a:p>
        </p:txBody>
      </p:sp>
      <p:sp>
        <p:nvSpPr>
          <p:cNvPr id="4" name="Slide Number Placeholder 3"/>
          <p:cNvSpPr>
            <a:spLocks noGrp="1"/>
          </p:cNvSpPr>
          <p:nvPr>
            <p:ph type="sldNum" sz="quarter" idx="5"/>
          </p:nvPr>
        </p:nvSpPr>
        <p:spPr/>
        <p:txBody>
          <a:bodyPr/>
          <a:lstStyle/>
          <a:p>
            <a:fld id="{224F9544-FD37-BA42-81EF-9E7E062EE658}" type="slidenum">
              <a:rPr lang="en-US" smtClean="0"/>
              <a:t>6</a:t>
            </a:fld>
            <a:endParaRPr lang="en-US" dirty="0"/>
          </a:p>
        </p:txBody>
      </p:sp>
    </p:spTree>
    <p:extLst>
      <p:ext uri="{BB962C8B-B14F-4D97-AF65-F5344CB8AC3E}">
        <p14:creationId xmlns:p14="http://schemas.microsoft.com/office/powerpoint/2010/main" val="72618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American Society for Public Administration</a:t>
            </a:r>
          </a:p>
        </p:txBody>
      </p:sp>
      <p:sp>
        <p:nvSpPr>
          <p:cNvPr id="4" name="Slide Number Placeholder 3"/>
          <p:cNvSpPr>
            <a:spLocks noGrp="1"/>
          </p:cNvSpPr>
          <p:nvPr>
            <p:ph type="sldNum" sz="quarter" idx="5"/>
          </p:nvPr>
        </p:nvSpPr>
        <p:spPr/>
        <p:txBody>
          <a:bodyPr/>
          <a:lstStyle/>
          <a:p>
            <a:fld id="{224F9544-FD37-BA42-81EF-9E7E062EE658}" type="slidenum">
              <a:rPr lang="en-US" smtClean="0"/>
              <a:t>18</a:t>
            </a:fld>
            <a:endParaRPr lang="en-US" dirty="0"/>
          </a:p>
        </p:txBody>
      </p:sp>
    </p:spTree>
    <p:extLst>
      <p:ext uri="{BB962C8B-B14F-4D97-AF65-F5344CB8AC3E}">
        <p14:creationId xmlns:p14="http://schemas.microsoft.com/office/powerpoint/2010/main" val="168013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an exhaustive list. When you view the information on this slide, think about what you do on a daily basis as you work with clients.</a:t>
            </a:r>
          </a:p>
        </p:txBody>
      </p:sp>
      <p:sp>
        <p:nvSpPr>
          <p:cNvPr id="4" name="Slide Number Placeholder 3"/>
          <p:cNvSpPr>
            <a:spLocks noGrp="1"/>
          </p:cNvSpPr>
          <p:nvPr>
            <p:ph type="sldNum" sz="quarter" idx="5"/>
          </p:nvPr>
        </p:nvSpPr>
        <p:spPr/>
        <p:txBody>
          <a:bodyPr/>
          <a:lstStyle/>
          <a:p>
            <a:fld id="{224F9544-FD37-BA42-81EF-9E7E062EE658}" type="slidenum">
              <a:rPr lang="en-US" smtClean="0"/>
              <a:t>26</a:t>
            </a:fld>
            <a:endParaRPr lang="en-US" dirty="0"/>
          </a:p>
        </p:txBody>
      </p:sp>
    </p:spTree>
    <p:extLst>
      <p:ext uri="{BB962C8B-B14F-4D97-AF65-F5344CB8AC3E}">
        <p14:creationId xmlns:p14="http://schemas.microsoft.com/office/powerpoint/2010/main" val="91987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F9544-FD37-BA42-81EF-9E7E062EE658}" type="slidenum">
              <a:rPr lang="en-US" smtClean="0"/>
              <a:t>28</a:t>
            </a:fld>
            <a:endParaRPr lang="en-US" dirty="0"/>
          </a:p>
        </p:txBody>
      </p:sp>
    </p:spTree>
    <p:extLst>
      <p:ext uri="{BB962C8B-B14F-4D97-AF65-F5344CB8AC3E}">
        <p14:creationId xmlns:p14="http://schemas.microsoft.com/office/powerpoint/2010/main" val="69900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other demographics that you may collect that is not included on the slide?</a:t>
            </a:r>
          </a:p>
        </p:txBody>
      </p:sp>
      <p:sp>
        <p:nvSpPr>
          <p:cNvPr id="4" name="Slide Number Placeholder 3"/>
          <p:cNvSpPr>
            <a:spLocks noGrp="1"/>
          </p:cNvSpPr>
          <p:nvPr>
            <p:ph type="sldNum" sz="quarter" idx="5"/>
          </p:nvPr>
        </p:nvSpPr>
        <p:spPr/>
        <p:txBody>
          <a:bodyPr/>
          <a:lstStyle/>
          <a:p>
            <a:fld id="{224F9544-FD37-BA42-81EF-9E7E062EE658}" type="slidenum">
              <a:rPr lang="en-US" smtClean="0"/>
              <a:t>30</a:t>
            </a:fld>
            <a:endParaRPr lang="en-US" dirty="0"/>
          </a:p>
        </p:txBody>
      </p:sp>
    </p:spTree>
    <p:extLst>
      <p:ext uri="{BB962C8B-B14F-4D97-AF65-F5344CB8AC3E}">
        <p14:creationId xmlns:p14="http://schemas.microsoft.com/office/powerpoint/2010/main" val="313227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solely complete intakes/assessments?</a:t>
            </a:r>
          </a:p>
          <a:p>
            <a:endParaRPr lang="en-US" dirty="0"/>
          </a:p>
        </p:txBody>
      </p:sp>
      <p:sp>
        <p:nvSpPr>
          <p:cNvPr id="4" name="Slide Number Placeholder 3"/>
          <p:cNvSpPr>
            <a:spLocks noGrp="1"/>
          </p:cNvSpPr>
          <p:nvPr>
            <p:ph type="sldNum" sz="quarter" idx="5"/>
          </p:nvPr>
        </p:nvSpPr>
        <p:spPr/>
        <p:txBody>
          <a:bodyPr/>
          <a:lstStyle/>
          <a:p>
            <a:fld id="{224F9544-FD37-BA42-81EF-9E7E062EE658}" type="slidenum">
              <a:rPr lang="en-US" smtClean="0"/>
              <a:t>32</a:t>
            </a:fld>
            <a:endParaRPr lang="en-US" dirty="0"/>
          </a:p>
        </p:txBody>
      </p:sp>
    </p:spTree>
    <p:extLst>
      <p:ext uri="{BB962C8B-B14F-4D97-AF65-F5344CB8AC3E}">
        <p14:creationId xmlns:p14="http://schemas.microsoft.com/office/powerpoint/2010/main" val="257900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F9544-FD37-BA42-81EF-9E7E062EE658}" type="slidenum">
              <a:rPr lang="en-US" smtClean="0"/>
              <a:t>34</a:t>
            </a:fld>
            <a:endParaRPr lang="en-US" dirty="0"/>
          </a:p>
        </p:txBody>
      </p:sp>
    </p:spTree>
    <p:extLst>
      <p:ext uri="{BB962C8B-B14F-4D97-AF65-F5344CB8AC3E}">
        <p14:creationId xmlns:p14="http://schemas.microsoft.com/office/powerpoint/2010/main" val="100053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A009-1457-9F4C-BE78-62545BD31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F8AFE1-6C2C-7E4B-B7AE-7FA394199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469BA0-D35E-5743-823E-D58F66AB8DAD}"/>
              </a:ext>
            </a:extLst>
          </p:cNvPr>
          <p:cNvSpPr>
            <a:spLocks noGrp="1"/>
          </p:cNvSpPr>
          <p:nvPr>
            <p:ph type="dt" sz="half" idx="10"/>
          </p:nvPr>
        </p:nvSpPr>
        <p:spPr/>
        <p:txBody>
          <a:bodyPr/>
          <a:lstStyle/>
          <a:p>
            <a:fld id="{0EC17F8E-FC6C-C946-A38D-FB6AE28A751E}" type="datetimeFigureOut">
              <a:rPr lang="en-US" smtClean="0"/>
              <a:t>5/1/23</a:t>
            </a:fld>
            <a:endParaRPr lang="en-US" dirty="0"/>
          </a:p>
        </p:txBody>
      </p:sp>
      <p:sp>
        <p:nvSpPr>
          <p:cNvPr id="5" name="Footer Placeholder 4">
            <a:extLst>
              <a:ext uri="{FF2B5EF4-FFF2-40B4-BE49-F238E27FC236}">
                <a16:creationId xmlns:a16="http://schemas.microsoft.com/office/drawing/2014/main" id="{EFEA44BD-B439-F54F-897D-28D1817276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1040D4-A427-3640-8713-9E0E736EE9F8}"/>
              </a:ext>
            </a:extLst>
          </p:cNvPr>
          <p:cNvSpPr>
            <a:spLocks noGrp="1"/>
          </p:cNvSpPr>
          <p:nvPr>
            <p:ph type="sldNum" sz="quarter" idx="12"/>
          </p:nvPr>
        </p:nvSpPr>
        <p:spPr/>
        <p:txBody>
          <a:bodyPr/>
          <a:lstStyle/>
          <a:p>
            <a:fld id="{162E0B3F-258F-544C-AA36-41347A11D1EF}" type="slidenum">
              <a:rPr lang="en-US" smtClean="0"/>
              <a:t>‹#›</a:t>
            </a:fld>
            <a:endParaRPr lang="en-US" dirty="0"/>
          </a:p>
        </p:txBody>
      </p:sp>
    </p:spTree>
    <p:extLst>
      <p:ext uri="{BB962C8B-B14F-4D97-AF65-F5344CB8AC3E}">
        <p14:creationId xmlns:p14="http://schemas.microsoft.com/office/powerpoint/2010/main" val="24116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7E26-CF1A-8B42-8B42-B5460800CB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7387E1-E601-5040-BEC0-7AE380953A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C71C4-CECD-BA4E-A21A-CA3ED1E54671}"/>
              </a:ext>
            </a:extLst>
          </p:cNvPr>
          <p:cNvSpPr>
            <a:spLocks noGrp="1"/>
          </p:cNvSpPr>
          <p:nvPr>
            <p:ph type="dt" sz="half" idx="10"/>
          </p:nvPr>
        </p:nvSpPr>
        <p:spPr/>
        <p:txBody>
          <a:bodyPr/>
          <a:lstStyle/>
          <a:p>
            <a:fld id="{0EC17F8E-FC6C-C946-A38D-FB6AE28A751E}" type="datetimeFigureOut">
              <a:rPr lang="en-US" smtClean="0"/>
              <a:t>5/1/23</a:t>
            </a:fld>
            <a:endParaRPr lang="en-US" dirty="0"/>
          </a:p>
        </p:txBody>
      </p:sp>
      <p:sp>
        <p:nvSpPr>
          <p:cNvPr id="5" name="Footer Placeholder 4">
            <a:extLst>
              <a:ext uri="{FF2B5EF4-FFF2-40B4-BE49-F238E27FC236}">
                <a16:creationId xmlns:a16="http://schemas.microsoft.com/office/drawing/2014/main" id="{C86E592B-ED64-7646-A6D0-39E62C7CC9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71C0C3-927B-5A4B-AB73-FCA10AEAEA21}"/>
              </a:ext>
            </a:extLst>
          </p:cNvPr>
          <p:cNvSpPr>
            <a:spLocks noGrp="1"/>
          </p:cNvSpPr>
          <p:nvPr>
            <p:ph type="sldNum" sz="quarter" idx="12"/>
          </p:nvPr>
        </p:nvSpPr>
        <p:spPr/>
        <p:txBody>
          <a:bodyPr/>
          <a:lstStyle/>
          <a:p>
            <a:fld id="{162E0B3F-258F-544C-AA36-41347A11D1EF}" type="slidenum">
              <a:rPr lang="en-US" smtClean="0"/>
              <a:t>‹#›</a:t>
            </a:fld>
            <a:endParaRPr lang="en-US" dirty="0"/>
          </a:p>
        </p:txBody>
      </p:sp>
    </p:spTree>
    <p:extLst>
      <p:ext uri="{BB962C8B-B14F-4D97-AF65-F5344CB8AC3E}">
        <p14:creationId xmlns:p14="http://schemas.microsoft.com/office/powerpoint/2010/main" val="281349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F57F97-0FDC-A546-8A2C-0905B249D8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3997F8-8A75-D24E-9CAF-AC16C7ECD9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2ACE4-A805-294B-AEFA-244757DACA1E}"/>
              </a:ext>
            </a:extLst>
          </p:cNvPr>
          <p:cNvSpPr>
            <a:spLocks noGrp="1"/>
          </p:cNvSpPr>
          <p:nvPr>
            <p:ph type="dt" sz="half" idx="10"/>
          </p:nvPr>
        </p:nvSpPr>
        <p:spPr/>
        <p:txBody>
          <a:bodyPr/>
          <a:lstStyle/>
          <a:p>
            <a:fld id="{0EC17F8E-FC6C-C946-A38D-FB6AE28A751E}" type="datetimeFigureOut">
              <a:rPr lang="en-US" smtClean="0"/>
              <a:t>5/1/23</a:t>
            </a:fld>
            <a:endParaRPr lang="en-US" dirty="0"/>
          </a:p>
        </p:txBody>
      </p:sp>
      <p:sp>
        <p:nvSpPr>
          <p:cNvPr id="5" name="Footer Placeholder 4">
            <a:extLst>
              <a:ext uri="{FF2B5EF4-FFF2-40B4-BE49-F238E27FC236}">
                <a16:creationId xmlns:a16="http://schemas.microsoft.com/office/drawing/2014/main" id="{688ED4A2-D821-4F41-A443-2E24EEC278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77B381-5618-544E-BB81-E54856E3773A}"/>
              </a:ext>
            </a:extLst>
          </p:cNvPr>
          <p:cNvSpPr>
            <a:spLocks noGrp="1"/>
          </p:cNvSpPr>
          <p:nvPr>
            <p:ph type="sldNum" sz="quarter" idx="12"/>
          </p:nvPr>
        </p:nvSpPr>
        <p:spPr/>
        <p:txBody>
          <a:bodyPr/>
          <a:lstStyle/>
          <a:p>
            <a:fld id="{162E0B3F-258F-544C-AA36-41347A11D1EF}" type="slidenum">
              <a:rPr lang="en-US" smtClean="0"/>
              <a:t>‹#›</a:t>
            </a:fld>
            <a:endParaRPr lang="en-US" dirty="0"/>
          </a:p>
        </p:txBody>
      </p:sp>
    </p:spTree>
    <p:extLst>
      <p:ext uri="{BB962C8B-B14F-4D97-AF65-F5344CB8AC3E}">
        <p14:creationId xmlns:p14="http://schemas.microsoft.com/office/powerpoint/2010/main" val="103783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9A0F-DFCF-7345-9DBB-F8DD93B64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EEBC9B-B163-CB4B-966B-8369CEB253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67AA8-8820-8E4F-A50B-8C648007B9EC}"/>
              </a:ext>
            </a:extLst>
          </p:cNvPr>
          <p:cNvSpPr>
            <a:spLocks noGrp="1"/>
          </p:cNvSpPr>
          <p:nvPr>
            <p:ph type="dt" sz="half" idx="10"/>
          </p:nvPr>
        </p:nvSpPr>
        <p:spPr/>
        <p:txBody>
          <a:bodyPr/>
          <a:lstStyle/>
          <a:p>
            <a:fld id="{0EC17F8E-FC6C-C946-A38D-FB6AE28A751E}" type="datetimeFigureOut">
              <a:rPr lang="en-US" smtClean="0"/>
              <a:t>5/1/23</a:t>
            </a:fld>
            <a:endParaRPr lang="en-US" dirty="0"/>
          </a:p>
        </p:txBody>
      </p:sp>
      <p:sp>
        <p:nvSpPr>
          <p:cNvPr id="5" name="Footer Placeholder 4">
            <a:extLst>
              <a:ext uri="{FF2B5EF4-FFF2-40B4-BE49-F238E27FC236}">
                <a16:creationId xmlns:a16="http://schemas.microsoft.com/office/drawing/2014/main" id="{C50C60D4-A0F0-1542-998E-62CF00C53F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1D5DF9-82B9-FC41-97B5-F94513DF99F9}"/>
              </a:ext>
            </a:extLst>
          </p:cNvPr>
          <p:cNvSpPr>
            <a:spLocks noGrp="1"/>
          </p:cNvSpPr>
          <p:nvPr>
            <p:ph type="sldNum" sz="quarter" idx="12"/>
          </p:nvPr>
        </p:nvSpPr>
        <p:spPr/>
        <p:txBody>
          <a:bodyPr/>
          <a:lstStyle/>
          <a:p>
            <a:fld id="{162E0B3F-258F-544C-AA36-41347A11D1EF}" type="slidenum">
              <a:rPr lang="en-US" smtClean="0"/>
              <a:t>‹#›</a:t>
            </a:fld>
            <a:endParaRPr lang="en-US" dirty="0"/>
          </a:p>
        </p:txBody>
      </p:sp>
    </p:spTree>
    <p:extLst>
      <p:ext uri="{BB962C8B-B14F-4D97-AF65-F5344CB8AC3E}">
        <p14:creationId xmlns:p14="http://schemas.microsoft.com/office/powerpoint/2010/main" val="237108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E3C9-1953-CF4C-9C0F-879F518596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721662-2282-DD4E-A861-6574FB4DD2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7DE0BE-E14F-B241-863B-26119A03039E}"/>
              </a:ext>
            </a:extLst>
          </p:cNvPr>
          <p:cNvSpPr>
            <a:spLocks noGrp="1"/>
          </p:cNvSpPr>
          <p:nvPr>
            <p:ph type="dt" sz="half" idx="10"/>
          </p:nvPr>
        </p:nvSpPr>
        <p:spPr/>
        <p:txBody>
          <a:bodyPr/>
          <a:lstStyle/>
          <a:p>
            <a:fld id="{0EC17F8E-FC6C-C946-A38D-FB6AE28A751E}" type="datetimeFigureOut">
              <a:rPr lang="en-US" smtClean="0"/>
              <a:t>5/1/23</a:t>
            </a:fld>
            <a:endParaRPr lang="en-US" dirty="0"/>
          </a:p>
        </p:txBody>
      </p:sp>
      <p:sp>
        <p:nvSpPr>
          <p:cNvPr id="5" name="Footer Placeholder 4">
            <a:extLst>
              <a:ext uri="{FF2B5EF4-FFF2-40B4-BE49-F238E27FC236}">
                <a16:creationId xmlns:a16="http://schemas.microsoft.com/office/drawing/2014/main" id="{001CA897-4551-3A47-A1AA-9DABF00016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5AF28C-3BAB-2449-B149-388CF18A1C87}"/>
              </a:ext>
            </a:extLst>
          </p:cNvPr>
          <p:cNvSpPr>
            <a:spLocks noGrp="1"/>
          </p:cNvSpPr>
          <p:nvPr>
            <p:ph type="sldNum" sz="quarter" idx="12"/>
          </p:nvPr>
        </p:nvSpPr>
        <p:spPr/>
        <p:txBody>
          <a:bodyPr/>
          <a:lstStyle/>
          <a:p>
            <a:fld id="{162E0B3F-258F-544C-AA36-41347A11D1EF}" type="slidenum">
              <a:rPr lang="en-US" smtClean="0"/>
              <a:t>‹#›</a:t>
            </a:fld>
            <a:endParaRPr lang="en-US" dirty="0"/>
          </a:p>
        </p:txBody>
      </p:sp>
    </p:spTree>
    <p:extLst>
      <p:ext uri="{BB962C8B-B14F-4D97-AF65-F5344CB8AC3E}">
        <p14:creationId xmlns:p14="http://schemas.microsoft.com/office/powerpoint/2010/main" val="394816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4790-6A9D-874D-91E3-FBC22475F3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181424-9DC8-8741-8E41-6CD5D56503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6013E-874F-0B49-9997-0B88681211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B33249-F9FE-4B4C-B985-E85E51B4C948}"/>
              </a:ext>
            </a:extLst>
          </p:cNvPr>
          <p:cNvSpPr>
            <a:spLocks noGrp="1"/>
          </p:cNvSpPr>
          <p:nvPr>
            <p:ph type="dt" sz="half" idx="10"/>
          </p:nvPr>
        </p:nvSpPr>
        <p:spPr/>
        <p:txBody>
          <a:bodyPr/>
          <a:lstStyle/>
          <a:p>
            <a:fld id="{0EC17F8E-FC6C-C946-A38D-FB6AE28A751E}" type="datetimeFigureOut">
              <a:rPr lang="en-US" smtClean="0"/>
              <a:t>5/1/23</a:t>
            </a:fld>
            <a:endParaRPr lang="en-US" dirty="0"/>
          </a:p>
        </p:txBody>
      </p:sp>
      <p:sp>
        <p:nvSpPr>
          <p:cNvPr id="6" name="Footer Placeholder 5">
            <a:extLst>
              <a:ext uri="{FF2B5EF4-FFF2-40B4-BE49-F238E27FC236}">
                <a16:creationId xmlns:a16="http://schemas.microsoft.com/office/drawing/2014/main" id="{331065BB-4785-9C41-8EBD-785D70EB6D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59AB0E-A43E-3F46-8163-1DF8C38938BE}"/>
              </a:ext>
            </a:extLst>
          </p:cNvPr>
          <p:cNvSpPr>
            <a:spLocks noGrp="1"/>
          </p:cNvSpPr>
          <p:nvPr>
            <p:ph type="sldNum" sz="quarter" idx="12"/>
          </p:nvPr>
        </p:nvSpPr>
        <p:spPr/>
        <p:txBody>
          <a:bodyPr/>
          <a:lstStyle/>
          <a:p>
            <a:fld id="{162E0B3F-258F-544C-AA36-41347A11D1EF}" type="slidenum">
              <a:rPr lang="en-US" smtClean="0"/>
              <a:t>‹#›</a:t>
            </a:fld>
            <a:endParaRPr lang="en-US" dirty="0"/>
          </a:p>
        </p:txBody>
      </p:sp>
    </p:spTree>
    <p:extLst>
      <p:ext uri="{BB962C8B-B14F-4D97-AF65-F5344CB8AC3E}">
        <p14:creationId xmlns:p14="http://schemas.microsoft.com/office/powerpoint/2010/main" val="167237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83F1-B726-6147-B625-2AFFC1358F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FA123-1116-3D44-85B2-B96A917A93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37AD3-F943-DD44-9803-DBDD4E5A8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D7D0DA-67FC-3C4F-8C51-545DD1414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D9A08A-9EA9-5B41-BD24-4C1F1E1A8B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1E4F0F-E9DB-6F43-A10B-4A9EC1324A32}"/>
              </a:ext>
            </a:extLst>
          </p:cNvPr>
          <p:cNvSpPr>
            <a:spLocks noGrp="1"/>
          </p:cNvSpPr>
          <p:nvPr>
            <p:ph type="dt" sz="half" idx="10"/>
          </p:nvPr>
        </p:nvSpPr>
        <p:spPr/>
        <p:txBody>
          <a:bodyPr/>
          <a:lstStyle/>
          <a:p>
            <a:fld id="{0EC17F8E-FC6C-C946-A38D-FB6AE28A751E}" type="datetimeFigureOut">
              <a:rPr lang="en-US" smtClean="0"/>
              <a:t>5/1/23</a:t>
            </a:fld>
            <a:endParaRPr lang="en-US" dirty="0"/>
          </a:p>
        </p:txBody>
      </p:sp>
      <p:sp>
        <p:nvSpPr>
          <p:cNvPr id="8" name="Footer Placeholder 7">
            <a:extLst>
              <a:ext uri="{FF2B5EF4-FFF2-40B4-BE49-F238E27FC236}">
                <a16:creationId xmlns:a16="http://schemas.microsoft.com/office/drawing/2014/main" id="{F2BEC983-85B9-C84C-A143-798E21BEAA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C54A15-690A-CB4F-A45A-F0363B696D4D}"/>
              </a:ext>
            </a:extLst>
          </p:cNvPr>
          <p:cNvSpPr>
            <a:spLocks noGrp="1"/>
          </p:cNvSpPr>
          <p:nvPr>
            <p:ph type="sldNum" sz="quarter" idx="12"/>
          </p:nvPr>
        </p:nvSpPr>
        <p:spPr/>
        <p:txBody>
          <a:bodyPr/>
          <a:lstStyle/>
          <a:p>
            <a:fld id="{162E0B3F-258F-544C-AA36-41347A11D1EF}" type="slidenum">
              <a:rPr lang="en-US" smtClean="0"/>
              <a:t>‹#›</a:t>
            </a:fld>
            <a:endParaRPr lang="en-US" dirty="0"/>
          </a:p>
        </p:txBody>
      </p:sp>
    </p:spTree>
    <p:extLst>
      <p:ext uri="{BB962C8B-B14F-4D97-AF65-F5344CB8AC3E}">
        <p14:creationId xmlns:p14="http://schemas.microsoft.com/office/powerpoint/2010/main" val="320408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8194-B6A5-5A44-A467-92A36BCF36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484959-1C8F-C847-BA92-0CAAF4DB3194}"/>
              </a:ext>
            </a:extLst>
          </p:cNvPr>
          <p:cNvSpPr>
            <a:spLocks noGrp="1"/>
          </p:cNvSpPr>
          <p:nvPr>
            <p:ph type="dt" sz="half" idx="10"/>
          </p:nvPr>
        </p:nvSpPr>
        <p:spPr/>
        <p:txBody>
          <a:bodyPr/>
          <a:lstStyle/>
          <a:p>
            <a:fld id="{0EC17F8E-FC6C-C946-A38D-FB6AE28A751E}" type="datetimeFigureOut">
              <a:rPr lang="en-US" smtClean="0"/>
              <a:t>5/1/23</a:t>
            </a:fld>
            <a:endParaRPr lang="en-US" dirty="0"/>
          </a:p>
        </p:txBody>
      </p:sp>
      <p:sp>
        <p:nvSpPr>
          <p:cNvPr id="4" name="Footer Placeholder 3">
            <a:extLst>
              <a:ext uri="{FF2B5EF4-FFF2-40B4-BE49-F238E27FC236}">
                <a16:creationId xmlns:a16="http://schemas.microsoft.com/office/drawing/2014/main" id="{51642C96-C0DE-4441-9EBE-E79A6920B62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48D641-BD8C-B34A-8A2C-9E8C7CDB3026}"/>
              </a:ext>
            </a:extLst>
          </p:cNvPr>
          <p:cNvSpPr>
            <a:spLocks noGrp="1"/>
          </p:cNvSpPr>
          <p:nvPr>
            <p:ph type="sldNum" sz="quarter" idx="12"/>
          </p:nvPr>
        </p:nvSpPr>
        <p:spPr/>
        <p:txBody>
          <a:bodyPr/>
          <a:lstStyle/>
          <a:p>
            <a:fld id="{162E0B3F-258F-544C-AA36-41347A11D1EF}" type="slidenum">
              <a:rPr lang="en-US" smtClean="0"/>
              <a:t>‹#›</a:t>
            </a:fld>
            <a:endParaRPr lang="en-US" dirty="0"/>
          </a:p>
        </p:txBody>
      </p:sp>
    </p:spTree>
    <p:extLst>
      <p:ext uri="{BB962C8B-B14F-4D97-AF65-F5344CB8AC3E}">
        <p14:creationId xmlns:p14="http://schemas.microsoft.com/office/powerpoint/2010/main" val="306902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8B8895-A00E-404E-BB73-74CC908BE7E5}"/>
              </a:ext>
            </a:extLst>
          </p:cNvPr>
          <p:cNvSpPr>
            <a:spLocks noGrp="1"/>
          </p:cNvSpPr>
          <p:nvPr>
            <p:ph type="dt" sz="half" idx="10"/>
          </p:nvPr>
        </p:nvSpPr>
        <p:spPr/>
        <p:txBody>
          <a:bodyPr/>
          <a:lstStyle/>
          <a:p>
            <a:fld id="{0EC17F8E-FC6C-C946-A38D-FB6AE28A751E}" type="datetimeFigureOut">
              <a:rPr lang="en-US" smtClean="0"/>
              <a:t>5/1/23</a:t>
            </a:fld>
            <a:endParaRPr lang="en-US" dirty="0"/>
          </a:p>
        </p:txBody>
      </p:sp>
      <p:sp>
        <p:nvSpPr>
          <p:cNvPr id="3" name="Footer Placeholder 2">
            <a:extLst>
              <a:ext uri="{FF2B5EF4-FFF2-40B4-BE49-F238E27FC236}">
                <a16:creationId xmlns:a16="http://schemas.microsoft.com/office/drawing/2014/main" id="{0463A8A9-B1E3-3747-818B-875DB160E5B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C69F6D-319E-4D48-BF48-D1138B4B6580}"/>
              </a:ext>
            </a:extLst>
          </p:cNvPr>
          <p:cNvSpPr>
            <a:spLocks noGrp="1"/>
          </p:cNvSpPr>
          <p:nvPr>
            <p:ph type="sldNum" sz="quarter" idx="12"/>
          </p:nvPr>
        </p:nvSpPr>
        <p:spPr/>
        <p:txBody>
          <a:bodyPr/>
          <a:lstStyle/>
          <a:p>
            <a:fld id="{162E0B3F-258F-544C-AA36-41347A11D1EF}" type="slidenum">
              <a:rPr lang="en-US" smtClean="0"/>
              <a:t>‹#›</a:t>
            </a:fld>
            <a:endParaRPr lang="en-US" dirty="0"/>
          </a:p>
        </p:txBody>
      </p:sp>
    </p:spTree>
    <p:extLst>
      <p:ext uri="{BB962C8B-B14F-4D97-AF65-F5344CB8AC3E}">
        <p14:creationId xmlns:p14="http://schemas.microsoft.com/office/powerpoint/2010/main" val="417629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D7F5-E6EF-3745-9DCC-FABF507BB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B9ACB3-A033-924A-ABB3-BF611FB1DE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47934E-6674-5D43-ABF1-E3314035E9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DFF26D-AC11-DF4D-9492-9F2DF0254223}"/>
              </a:ext>
            </a:extLst>
          </p:cNvPr>
          <p:cNvSpPr>
            <a:spLocks noGrp="1"/>
          </p:cNvSpPr>
          <p:nvPr>
            <p:ph type="dt" sz="half" idx="10"/>
          </p:nvPr>
        </p:nvSpPr>
        <p:spPr/>
        <p:txBody>
          <a:bodyPr/>
          <a:lstStyle/>
          <a:p>
            <a:fld id="{0EC17F8E-FC6C-C946-A38D-FB6AE28A751E}" type="datetimeFigureOut">
              <a:rPr lang="en-US" smtClean="0"/>
              <a:t>5/1/23</a:t>
            </a:fld>
            <a:endParaRPr lang="en-US" dirty="0"/>
          </a:p>
        </p:txBody>
      </p:sp>
      <p:sp>
        <p:nvSpPr>
          <p:cNvPr id="6" name="Footer Placeholder 5">
            <a:extLst>
              <a:ext uri="{FF2B5EF4-FFF2-40B4-BE49-F238E27FC236}">
                <a16:creationId xmlns:a16="http://schemas.microsoft.com/office/drawing/2014/main" id="{97576C14-8511-274D-BD81-A841A421D8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E4CBC3-6ACD-2D4E-A39D-1C49E045BEF0}"/>
              </a:ext>
            </a:extLst>
          </p:cNvPr>
          <p:cNvSpPr>
            <a:spLocks noGrp="1"/>
          </p:cNvSpPr>
          <p:nvPr>
            <p:ph type="sldNum" sz="quarter" idx="12"/>
          </p:nvPr>
        </p:nvSpPr>
        <p:spPr/>
        <p:txBody>
          <a:bodyPr/>
          <a:lstStyle/>
          <a:p>
            <a:fld id="{162E0B3F-258F-544C-AA36-41347A11D1EF}" type="slidenum">
              <a:rPr lang="en-US" smtClean="0"/>
              <a:t>‹#›</a:t>
            </a:fld>
            <a:endParaRPr lang="en-US" dirty="0"/>
          </a:p>
        </p:txBody>
      </p:sp>
    </p:spTree>
    <p:extLst>
      <p:ext uri="{BB962C8B-B14F-4D97-AF65-F5344CB8AC3E}">
        <p14:creationId xmlns:p14="http://schemas.microsoft.com/office/powerpoint/2010/main" val="428183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6CB2-76F9-AC45-906A-055213703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DDC77E-11A6-1F4C-AB2E-6958B30F54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5559DD0-660E-2846-A7AA-3638C8297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46C67-71A6-6349-8934-3E628DE025B6}"/>
              </a:ext>
            </a:extLst>
          </p:cNvPr>
          <p:cNvSpPr>
            <a:spLocks noGrp="1"/>
          </p:cNvSpPr>
          <p:nvPr>
            <p:ph type="dt" sz="half" idx="10"/>
          </p:nvPr>
        </p:nvSpPr>
        <p:spPr/>
        <p:txBody>
          <a:bodyPr/>
          <a:lstStyle/>
          <a:p>
            <a:fld id="{0EC17F8E-FC6C-C946-A38D-FB6AE28A751E}" type="datetimeFigureOut">
              <a:rPr lang="en-US" smtClean="0"/>
              <a:t>5/1/23</a:t>
            </a:fld>
            <a:endParaRPr lang="en-US" dirty="0"/>
          </a:p>
        </p:txBody>
      </p:sp>
      <p:sp>
        <p:nvSpPr>
          <p:cNvPr id="6" name="Footer Placeholder 5">
            <a:extLst>
              <a:ext uri="{FF2B5EF4-FFF2-40B4-BE49-F238E27FC236}">
                <a16:creationId xmlns:a16="http://schemas.microsoft.com/office/drawing/2014/main" id="{88DF6000-078E-F44B-BF77-547D48E2BB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851BAD-04F1-7A41-8130-45E73A990271}"/>
              </a:ext>
            </a:extLst>
          </p:cNvPr>
          <p:cNvSpPr>
            <a:spLocks noGrp="1"/>
          </p:cNvSpPr>
          <p:nvPr>
            <p:ph type="sldNum" sz="quarter" idx="12"/>
          </p:nvPr>
        </p:nvSpPr>
        <p:spPr/>
        <p:txBody>
          <a:bodyPr/>
          <a:lstStyle/>
          <a:p>
            <a:fld id="{162E0B3F-258F-544C-AA36-41347A11D1EF}" type="slidenum">
              <a:rPr lang="en-US" smtClean="0"/>
              <a:t>‹#›</a:t>
            </a:fld>
            <a:endParaRPr lang="en-US" dirty="0"/>
          </a:p>
        </p:txBody>
      </p:sp>
    </p:spTree>
    <p:extLst>
      <p:ext uri="{BB962C8B-B14F-4D97-AF65-F5344CB8AC3E}">
        <p14:creationId xmlns:p14="http://schemas.microsoft.com/office/powerpoint/2010/main" val="188567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EC9E72-B326-A04D-8841-801BBE731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95711D-B1CC-0644-9C44-E132B0E53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ADC28-0C0C-E649-B68C-B0B246F78E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17F8E-FC6C-C946-A38D-FB6AE28A751E}" type="datetimeFigureOut">
              <a:rPr lang="en-US" smtClean="0"/>
              <a:t>5/1/23</a:t>
            </a:fld>
            <a:endParaRPr lang="en-US" dirty="0"/>
          </a:p>
        </p:txBody>
      </p:sp>
      <p:sp>
        <p:nvSpPr>
          <p:cNvPr id="5" name="Footer Placeholder 4">
            <a:extLst>
              <a:ext uri="{FF2B5EF4-FFF2-40B4-BE49-F238E27FC236}">
                <a16:creationId xmlns:a16="http://schemas.microsoft.com/office/drawing/2014/main" id="{74CA3D4D-79C4-8F43-B797-9A1144D6A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92DCE69-434B-1E4A-BC48-EFAE55A10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E0B3F-258F-544C-AA36-41347A11D1EF}" type="slidenum">
              <a:rPr lang="en-US" smtClean="0"/>
              <a:t>‹#›</a:t>
            </a:fld>
            <a:endParaRPr lang="en-US" dirty="0"/>
          </a:p>
        </p:txBody>
      </p:sp>
    </p:spTree>
    <p:extLst>
      <p:ext uri="{BB962C8B-B14F-4D97-AF65-F5344CB8AC3E}">
        <p14:creationId xmlns:p14="http://schemas.microsoft.com/office/powerpoint/2010/main" val="2423181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mailto:gethridg@ncat.edu" TargetMode="External"/><Relationship Id="rId2" Type="http://schemas.openxmlformats.org/officeDocument/2006/relationships/hyperlink" Target="mailto:s.t.phelpsandassociates@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0C25B26-E475-936A-74BB-31D3814C7CA7}"/>
              </a:ext>
            </a:extLst>
          </p:cNvPr>
          <p:cNvPicPr>
            <a:picLocks noChangeAspect="1"/>
          </p:cNvPicPr>
          <p:nvPr/>
        </p:nvPicPr>
        <p:blipFill rotWithShape="1">
          <a:blip r:embed="rId3"/>
          <a:srcRect r="14995" b="-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0F9532-FB90-164C-9371-2809B1B739B3}"/>
              </a:ext>
            </a:extLst>
          </p:cNvPr>
          <p:cNvSpPr>
            <a:spLocks noGrp="1"/>
          </p:cNvSpPr>
          <p:nvPr>
            <p:ph type="ctrTitle"/>
          </p:nvPr>
        </p:nvSpPr>
        <p:spPr>
          <a:xfrm>
            <a:off x="477981" y="1122363"/>
            <a:ext cx="4023360" cy="3204134"/>
          </a:xfrm>
        </p:spPr>
        <p:txBody>
          <a:bodyPr anchor="b">
            <a:normAutofit/>
          </a:bodyPr>
          <a:lstStyle/>
          <a:p>
            <a:pPr algn="l"/>
            <a:r>
              <a:rPr lang="en-US" sz="3000" dirty="0">
                <a:effectLst/>
                <a:latin typeface="Cambria" panose="02040503050406030204" pitchFamily="18" charset="0"/>
              </a:rPr>
              <a:t>A Holistic Approach to Case Conceptualization and Treatment Planning when Working with Diverse Clients </a:t>
            </a:r>
            <a:br>
              <a:rPr lang="en-US" sz="3000" dirty="0"/>
            </a:br>
            <a:endParaRPr lang="en-US" sz="3000" dirty="0"/>
          </a:p>
        </p:txBody>
      </p:sp>
      <p:sp>
        <p:nvSpPr>
          <p:cNvPr id="3" name="Subtitle 2">
            <a:extLst>
              <a:ext uri="{FF2B5EF4-FFF2-40B4-BE49-F238E27FC236}">
                <a16:creationId xmlns:a16="http://schemas.microsoft.com/office/drawing/2014/main" id="{BAD205EE-D8B4-2448-919C-913D8BAAD1F8}"/>
              </a:ext>
            </a:extLst>
          </p:cNvPr>
          <p:cNvSpPr>
            <a:spLocks noGrp="1"/>
          </p:cNvSpPr>
          <p:nvPr>
            <p:ph type="subTitle" idx="1"/>
          </p:nvPr>
        </p:nvSpPr>
        <p:spPr>
          <a:xfrm>
            <a:off x="477980" y="4872922"/>
            <a:ext cx="4023360" cy="1966780"/>
          </a:xfrm>
        </p:spPr>
        <p:txBody>
          <a:bodyPr>
            <a:normAutofit/>
          </a:bodyPr>
          <a:lstStyle/>
          <a:p>
            <a:pPr algn="l"/>
            <a:r>
              <a:rPr lang="en-US" sz="2000" dirty="0"/>
              <a:t>Glacia Ethridge, PhD, LCMHC-A, LCAS-A, CRC, NCC, CGP</a:t>
            </a:r>
          </a:p>
          <a:p>
            <a:pPr algn="l"/>
            <a:r>
              <a:rPr lang="en-US" sz="2000" dirty="0"/>
              <a:t>Associate Professor</a:t>
            </a:r>
          </a:p>
          <a:p>
            <a:pPr algn="l"/>
            <a:r>
              <a:rPr lang="en-US" sz="2000" dirty="0"/>
              <a:t>North Carolina A&amp;T State University</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9868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multi coloured wooden stick figures">
            <a:extLst>
              <a:ext uri="{FF2B5EF4-FFF2-40B4-BE49-F238E27FC236}">
                <a16:creationId xmlns:a16="http://schemas.microsoft.com/office/drawing/2014/main" id="{D84568CB-64AF-A9FF-D330-05C42FDEC1D3}"/>
              </a:ext>
            </a:extLst>
          </p:cNvPr>
          <p:cNvPicPr>
            <a:picLocks noChangeAspect="1"/>
          </p:cNvPicPr>
          <p:nvPr/>
        </p:nvPicPr>
        <p:blipFill rotWithShape="1">
          <a:blip r:embed="rId2"/>
          <a:srcRect l="21609" r="35740"/>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AD106CC1-9632-2E40-B38C-920DE7D84021}"/>
              </a:ext>
            </a:extLst>
          </p:cNvPr>
          <p:cNvSpPr>
            <a:spLocks noGrp="1"/>
          </p:cNvSpPr>
          <p:nvPr>
            <p:ph type="title"/>
          </p:nvPr>
        </p:nvSpPr>
        <p:spPr>
          <a:xfrm>
            <a:off x="1137034" y="609600"/>
            <a:ext cx="6831188" cy="1322887"/>
          </a:xfrm>
        </p:spPr>
        <p:txBody>
          <a:bodyPr>
            <a:normAutofit/>
          </a:bodyPr>
          <a:lstStyle/>
          <a:p>
            <a:pPr algn="ctr"/>
            <a:r>
              <a:rPr lang="en-US" sz="3100" b="1" dirty="0"/>
              <a:t>Commission on Rehabilitation Counselor Certification (CRCC)</a:t>
            </a:r>
          </a:p>
        </p:txBody>
      </p:sp>
      <p:sp>
        <p:nvSpPr>
          <p:cNvPr id="3" name="Content Placeholder 2">
            <a:extLst>
              <a:ext uri="{FF2B5EF4-FFF2-40B4-BE49-F238E27FC236}">
                <a16:creationId xmlns:a16="http://schemas.microsoft.com/office/drawing/2014/main" id="{C506EF4B-20BD-094E-93D2-AE4C56DA9758}"/>
              </a:ext>
            </a:extLst>
          </p:cNvPr>
          <p:cNvSpPr>
            <a:spLocks noGrp="1"/>
          </p:cNvSpPr>
          <p:nvPr>
            <p:ph idx="1"/>
          </p:nvPr>
        </p:nvSpPr>
        <p:spPr>
          <a:xfrm>
            <a:off x="1137034" y="1932487"/>
            <a:ext cx="6516216" cy="4551440"/>
          </a:xfrm>
        </p:spPr>
        <p:txBody>
          <a:bodyPr>
            <a:normAutofit fontScale="92500" lnSpcReduction="20000"/>
          </a:bodyPr>
          <a:lstStyle/>
          <a:p>
            <a:r>
              <a:rPr lang="en-US" sz="2400" b="1" dirty="0"/>
              <a:t>CULTURAL COMPETENCE: </a:t>
            </a:r>
            <a:r>
              <a:rPr lang="en-US" sz="2400" dirty="0"/>
              <a:t>possessing a set of values and principles and demonstrating behavior, attitude, knowledge, or skills that enable one to work effectively cross-culturally with the capacity to value diversity, conduct self-assessment, manage the dynamics of difference, acquire and institutionalize cultural knowledge, and adapt to diversity and the cultural contexts of the individuals and communities served. </a:t>
            </a:r>
          </a:p>
          <a:p>
            <a:r>
              <a:rPr lang="en-US" sz="2400" b="1" dirty="0"/>
              <a:t>CULTURALLY DIVERSE: </a:t>
            </a:r>
            <a:r>
              <a:rPr lang="en-US" sz="2400" dirty="0"/>
              <a:t>the existence of a variety of cultural or ethnic groups within a society.</a:t>
            </a:r>
          </a:p>
          <a:p>
            <a:r>
              <a:rPr lang="en-US" sz="2400" b="1" dirty="0"/>
              <a:t>CULTURAL HUMILITY: </a:t>
            </a:r>
            <a:r>
              <a:rPr lang="en-US" sz="2400" dirty="0"/>
              <a:t>a lifelong process of self-reflection and self-critique whereby the individual not only learns about another's culture but starts with an examination of their own beliefs and cultural identities.</a:t>
            </a:r>
          </a:p>
        </p:txBody>
      </p:sp>
    </p:spTree>
    <p:extLst>
      <p:ext uri="{BB962C8B-B14F-4D97-AF65-F5344CB8AC3E}">
        <p14:creationId xmlns:p14="http://schemas.microsoft.com/office/powerpoint/2010/main" val="3851573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multi coloured wooden stick figures">
            <a:extLst>
              <a:ext uri="{FF2B5EF4-FFF2-40B4-BE49-F238E27FC236}">
                <a16:creationId xmlns:a16="http://schemas.microsoft.com/office/drawing/2014/main" id="{B7B22280-A145-0F08-0429-2FC7B998CC5C}"/>
              </a:ext>
            </a:extLst>
          </p:cNvPr>
          <p:cNvPicPr>
            <a:picLocks noChangeAspect="1"/>
          </p:cNvPicPr>
          <p:nvPr/>
        </p:nvPicPr>
        <p:blipFill rotWithShape="1">
          <a:blip r:embed="rId2"/>
          <a:srcRect l="21609" r="35740"/>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E49665FD-C24E-4F4F-AA51-6B9368CB5546}"/>
              </a:ext>
            </a:extLst>
          </p:cNvPr>
          <p:cNvSpPr>
            <a:spLocks noGrp="1"/>
          </p:cNvSpPr>
          <p:nvPr>
            <p:ph type="title"/>
          </p:nvPr>
        </p:nvSpPr>
        <p:spPr>
          <a:xfrm>
            <a:off x="1137034" y="609600"/>
            <a:ext cx="6831188" cy="1322887"/>
          </a:xfrm>
        </p:spPr>
        <p:txBody>
          <a:bodyPr>
            <a:normAutofit/>
          </a:bodyPr>
          <a:lstStyle/>
          <a:p>
            <a:pPr algn="ctr"/>
            <a:r>
              <a:rPr lang="en-US" sz="3100" b="1" dirty="0"/>
              <a:t>Commission on Rehabilitation Counselor Certification (CRCC) Continued</a:t>
            </a:r>
          </a:p>
        </p:txBody>
      </p:sp>
      <p:sp>
        <p:nvSpPr>
          <p:cNvPr id="3" name="Content Placeholder 2">
            <a:extLst>
              <a:ext uri="{FF2B5EF4-FFF2-40B4-BE49-F238E27FC236}">
                <a16:creationId xmlns:a16="http://schemas.microsoft.com/office/drawing/2014/main" id="{97107957-B5BA-C348-A077-ECB08821F78D}"/>
              </a:ext>
            </a:extLst>
          </p:cNvPr>
          <p:cNvSpPr>
            <a:spLocks noGrp="1"/>
          </p:cNvSpPr>
          <p:nvPr>
            <p:ph idx="1"/>
          </p:nvPr>
        </p:nvSpPr>
        <p:spPr>
          <a:xfrm>
            <a:off x="1137035" y="2194102"/>
            <a:ext cx="6516216" cy="4165134"/>
          </a:xfrm>
        </p:spPr>
        <p:txBody>
          <a:bodyPr>
            <a:noAutofit/>
          </a:bodyPr>
          <a:lstStyle/>
          <a:p>
            <a:r>
              <a:rPr lang="en-US" sz="2200" b="1" dirty="0"/>
              <a:t>MULTICULTURAL: </a:t>
            </a:r>
            <a:r>
              <a:rPr lang="en-US" sz="2200" dirty="0"/>
              <a:t>relating to or constituting several cultural and/or ethnic groups within a society.</a:t>
            </a:r>
          </a:p>
          <a:p>
            <a:r>
              <a:rPr lang="en-US" sz="2200" b="1" dirty="0"/>
              <a:t>MULTICULTURALISM: </a:t>
            </a:r>
            <a:r>
              <a:rPr lang="en-US" sz="2200" dirty="0"/>
              <a:t>practice of giving attention to many different cultural backgrounds and identities in society based on characteristics such as age, race, ethnicity, disability status, gender and gender identify/expression, sexual identity, sexual orientation, etc.</a:t>
            </a:r>
          </a:p>
          <a:p>
            <a:r>
              <a:rPr lang="en-US" sz="2200" b="1" dirty="0"/>
              <a:t>SOCIAL JUSTICE: </a:t>
            </a:r>
            <a:r>
              <a:rPr lang="en-US" sz="2200" dirty="0"/>
              <a:t>the view that everyone deserves equality of opportunity in relationship to economic, political, and social rights, and equality of access to housing, healthcare, employment, and more.</a:t>
            </a:r>
          </a:p>
        </p:txBody>
      </p:sp>
    </p:spTree>
    <p:extLst>
      <p:ext uri="{BB962C8B-B14F-4D97-AF65-F5344CB8AC3E}">
        <p14:creationId xmlns:p14="http://schemas.microsoft.com/office/powerpoint/2010/main" val="242810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multi coloured wooden stick figures">
            <a:extLst>
              <a:ext uri="{FF2B5EF4-FFF2-40B4-BE49-F238E27FC236}">
                <a16:creationId xmlns:a16="http://schemas.microsoft.com/office/drawing/2014/main" id="{84F30E22-7640-9818-7C8B-A7E069D6DD62}"/>
              </a:ext>
            </a:extLst>
          </p:cNvPr>
          <p:cNvPicPr>
            <a:picLocks noChangeAspect="1"/>
          </p:cNvPicPr>
          <p:nvPr/>
        </p:nvPicPr>
        <p:blipFill rotWithShape="1">
          <a:blip r:embed="rId2"/>
          <a:srcRect l="21609" r="35740"/>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2BFB34B1-296B-AC45-A4BB-434991CEEAA9}"/>
              </a:ext>
            </a:extLst>
          </p:cNvPr>
          <p:cNvSpPr>
            <a:spLocks noGrp="1"/>
          </p:cNvSpPr>
          <p:nvPr>
            <p:ph type="title"/>
          </p:nvPr>
        </p:nvSpPr>
        <p:spPr>
          <a:xfrm>
            <a:off x="1137034" y="609600"/>
            <a:ext cx="6831188" cy="1322887"/>
          </a:xfrm>
        </p:spPr>
        <p:txBody>
          <a:bodyPr>
            <a:normAutofit/>
          </a:bodyPr>
          <a:lstStyle/>
          <a:p>
            <a:pPr algn="ctr"/>
            <a:r>
              <a:rPr lang="en-US" sz="3100" b="1" dirty="0"/>
              <a:t>Commission on Rehabilitation Counselor Certification (CRCC)</a:t>
            </a:r>
          </a:p>
        </p:txBody>
      </p:sp>
      <p:sp>
        <p:nvSpPr>
          <p:cNvPr id="3" name="Content Placeholder 2">
            <a:extLst>
              <a:ext uri="{FF2B5EF4-FFF2-40B4-BE49-F238E27FC236}">
                <a16:creationId xmlns:a16="http://schemas.microsoft.com/office/drawing/2014/main" id="{C1B5DB64-DBE1-9047-B382-D2D7F3728488}"/>
              </a:ext>
            </a:extLst>
          </p:cNvPr>
          <p:cNvSpPr>
            <a:spLocks noGrp="1"/>
          </p:cNvSpPr>
          <p:nvPr>
            <p:ph idx="1"/>
          </p:nvPr>
        </p:nvSpPr>
        <p:spPr>
          <a:xfrm>
            <a:off x="1137035" y="2194102"/>
            <a:ext cx="6516216" cy="4054298"/>
          </a:xfrm>
        </p:spPr>
        <p:txBody>
          <a:bodyPr>
            <a:normAutofit fontScale="92500" lnSpcReduction="10000"/>
          </a:bodyPr>
          <a:lstStyle/>
          <a:p>
            <a:r>
              <a:rPr lang="en-US" b="1" dirty="0"/>
              <a:t>Values and Principals: </a:t>
            </a:r>
            <a:r>
              <a:rPr lang="en-US" dirty="0"/>
              <a:t>respecting and understanding the diversity of human experience and appreciating culture.</a:t>
            </a:r>
          </a:p>
          <a:p>
            <a:r>
              <a:rPr lang="en-US" b="1" dirty="0"/>
              <a:t>Commitment To Cultural Diversity: </a:t>
            </a:r>
            <a:r>
              <a:rPr lang="en-US" dirty="0"/>
              <a:t>CRCs/CCRCs are committed to providing respectful and timely communication, taking appropriate action when diversity issues occur, and being accountable for the outcomes as they affect people of all races, ethnicities, genders, national origins, religions, sexual orientations, and other cultural group identities.</a:t>
            </a:r>
          </a:p>
        </p:txBody>
      </p:sp>
    </p:spTree>
    <p:extLst>
      <p:ext uri="{BB962C8B-B14F-4D97-AF65-F5344CB8AC3E}">
        <p14:creationId xmlns:p14="http://schemas.microsoft.com/office/powerpoint/2010/main" val="63061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830AB7-B5E0-604C-AE39-031065158D78}"/>
              </a:ext>
            </a:extLst>
          </p:cNvPr>
          <p:cNvSpPr>
            <a:spLocks noGrp="1"/>
          </p:cNvSpPr>
          <p:nvPr>
            <p:ph type="title"/>
          </p:nvPr>
        </p:nvSpPr>
        <p:spPr>
          <a:xfrm>
            <a:off x="1137036" y="548640"/>
            <a:ext cx="9543405" cy="1188720"/>
          </a:xfrm>
        </p:spPr>
        <p:txBody>
          <a:bodyPr>
            <a:normAutofit/>
          </a:bodyPr>
          <a:lstStyle/>
          <a:p>
            <a:pPr algn="ctr"/>
            <a:r>
              <a:rPr lang="en-US" b="1" dirty="0">
                <a:solidFill>
                  <a:schemeClr val="tx1">
                    <a:lumMod val="85000"/>
                    <a:lumOff val="15000"/>
                  </a:schemeClr>
                </a:solidFill>
              </a:rPr>
              <a:t>Relevant CRCC Ethical Codes</a:t>
            </a:r>
          </a:p>
        </p:txBody>
      </p:sp>
      <p:sp>
        <p:nvSpPr>
          <p:cNvPr id="3" name="Content Placeholder 2">
            <a:extLst>
              <a:ext uri="{FF2B5EF4-FFF2-40B4-BE49-F238E27FC236}">
                <a16:creationId xmlns:a16="http://schemas.microsoft.com/office/drawing/2014/main" id="{4C281699-7E6E-184C-B23F-EDFAEEF8A4CD}"/>
              </a:ext>
            </a:extLst>
          </p:cNvPr>
          <p:cNvSpPr>
            <a:spLocks noGrp="1"/>
          </p:cNvSpPr>
          <p:nvPr>
            <p:ph idx="1"/>
          </p:nvPr>
        </p:nvSpPr>
        <p:spPr>
          <a:xfrm>
            <a:off x="1137036" y="1768984"/>
            <a:ext cx="10529447" cy="4540376"/>
          </a:xfrm>
        </p:spPr>
        <p:txBody>
          <a:bodyPr anchor="ctr">
            <a:normAutofit/>
          </a:bodyPr>
          <a:lstStyle/>
          <a:p>
            <a:r>
              <a:rPr lang="en-US" sz="2400" dirty="0">
                <a:solidFill>
                  <a:schemeClr val="tx1">
                    <a:lumMod val="85000"/>
                    <a:lumOff val="15000"/>
                  </a:schemeClr>
                </a:solidFill>
              </a:rPr>
              <a:t>SECTION A: THE COUNSELING RELATIONSHIP</a:t>
            </a:r>
          </a:p>
          <a:p>
            <a:pPr lvl="1"/>
            <a:r>
              <a:rPr lang="en-US" dirty="0">
                <a:solidFill>
                  <a:schemeClr val="tx1">
                    <a:lumMod val="85000"/>
                    <a:lumOff val="15000"/>
                  </a:schemeClr>
                </a:solidFill>
              </a:rPr>
              <a:t>c. </a:t>
            </a:r>
            <a:r>
              <a:rPr lang="en-US" b="1" dirty="0">
                <a:solidFill>
                  <a:schemeClr val="tx1">
                    <a:lumMod val="85000"/>
                    <a:lumOff val="15000"/>
                  </a:schemeClr>
                </a:solidFill>
              </a:rPr>
              <a:t>EMPLOYMENT. </a:t>
            </a:r>
            <a:r>
              <a:rPr lang="en-US" dirty="0">
                <a:solidFill>
                  <a:schemeClr val="tx1">
                    <a:lumMod val="85000"/>
                    <a:lumOff val="15000"/>
                  </a:schemeClr>
                </a:solidFill>
              </a:rPr>
              <a:t>When assessing potential employment goals, CRCs/CCRCs consider the client's overall abilities. Assessment of potential employment includes consideration of the client's functional capabilities, interests and aptitudes, social skills, education, general qualifications, transferable skills, work history, psychological characteristics, geographic locations, and other relevant characteristics and needs of clients. </a:t>
            </a:r>
            <a:r>
              <a:rPr lang="en-US" b="1" dirty="0">
                <a:solidFill>
                  <a:schemeClr val="tx1">
                    <a:lumMod val="85000"/>
                    <a:lumOff val="15000"/>
                  </a:schemeClr>
                </a:solidFill>
              </a:rPr>
              <a:t>CRCs/CCRCs facilitate the placement of clients in positions consistent with their interests, education/skills, culture, and welfare. </a:t>
            </a:r>
          </a:p>
          <a:p>
            <a:pPr lvl="1"/>
            <a:r>
              <a:rPr lang="en-US" dirty="0">
                <a:solidFill>
                  <a:schemeClr val="tx1">
                    <a:lumMod val="85000"/>
                    <a:lumOff val="15000"/>
                  </a:schemeClr>
                </a:solidFill>
              </a:rPr>
              <a:t>d</a:t>
            </a:r>
            <a:r>
              <a:rPr lang="en-US" b="1" dirty="0">
                <a:solidFill>
                  <a:schemeClr val="tx1">
                    <a:lumMod val="85000"/>
                    <a:lumOff val="15000"/>
                  </a:schemeClr>
                </a:solidFill>
              </a:rPr>
              <a:t>. AVOCATIONAL AND INDEPENDENT LIVING GOALS. </a:t>
            </a:r>
            <a:r>
              <a:rPr lang="en-US" dirty="0">
                <a:solidFill>
                  <a:schemeClr val="tx1">
                    <a:lumMod val="85000"/>
                    <a:lumOff val="15000"/>
                  </a:schemeClr>
                </a:solidFill>
              </a:rPr>
              <a:t>CRCs/CCRCs work with clients to develop avocational, independent living, and community integration goals consistent with their abilities, interests, culture, needs, and welfare.</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005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8FEC2B4-B5A9-5B4A-8A75-5B5D30246A84}"/>
              </a:ext>
            </a:extLst>
          </p:cNvPr>
          <p:cNvSpPr>
            <a:spLocks noGrp="1"/>
          </p:cNvSpPr>
          <p:nvPr>
            <p:ph type="title"/>
          </p:nvPr>
        </p:nvSpPr>
        <p:spPr>
          <a:xfrm>
            <a:off x="1137036" y="548640"/>
            <a:ext cx="9543405" cy="1188720"/>
          </a:xfrm>
        </p:spPr>
        <p:txBody>
          <a:bodyPr>
            <a:normAutofit/>
          </a:bodyPr>
          <a:lstStyle/>
          <a:p>
            <a:pPr algn="ctr"/>
            <a:r>
              <a:rPr lang="en-US" b="1" dirty="0">
                <a:solidFill>
                  <a:schemeClr val="tx1">
                    <a:lumMod val="85000"/>
                    <a:lumOff val="15000"/>
                  </a:schemeClr>
                </a:solidFill>
              </a:rPr>
              <a:t>Relevant CRCC Ethical Codes Continued</a:t>
            </a:r>
          </a:p>
        </p:txBody>
      </p:sp>
      <p:sp>
        <p:nvSpPr>
          <p:cNvPr id="3" name="Content Placeholder 2">
            <a:extLst>
              <a:ext uri="{FF2B5EF4-FFF2-40B4-BE49-F238E27FC236}">
                <a16:creationId xmlns:a16="http://schemas.microsoft.com/office/drawing/2014/main" id="{16D62AB6-8D92-2348-8BEE-A5DC8D809B4A}"/>
              </a:ext>
            </a:extLst>
          </p:cNvPr>
          <p:cNvSpPr>
            <a:spLocks noGrp="1"/>
          </p:cNvSpPr>
          <p:nvPr>
            <p:ph idx="1"/>
          </p:nvPr>
        </p:nvSpPr>
        <p:spPr>
          <a:xfrm>
            <a:off x="1137036" y="1737360"/>
            <a:ext cx="10324495" cy="4233536"/>
          </a:xfrm>
        </p:spPr>
        <p:txBody>
          <a:bodyPr anchor="ctr">
            <a:normAutofit/>
          </a:bodyPr>
          <a:lstStyle/>
          <a:p>
            <a:r>
              <a:rPr lang="en-US" sz="2400" dirty="0">
                <a:solidFill>
                  <a:schemeClr val="tx1">
                    <a:lumMod val="85000"/>
                    <a:lumOff val="15000"/>
                  </a:schemeClr>
                </a:solidFill>
              </a:rPr>
              <a:t>A.2. RESPECTING DIVERSITY</a:t>
            </a:r>
          </a:p>
          <a:p>
            <a:pPr lvl="1"/>
            <a:r>
              <a:rPr lang="en-US" b="1" dirty="0">
                <a:solidFill>
                  <a:schemeClr val="tx1">
                    <a:lumMod val="85000"/>
                    <a:lumOff val="15000"/>
                  </a:schemeClr>
                </a:solidFill>
              </a:rPr>
              <a:t>a. RESPECTING CULTURE.</a:t>
            </a:r>
            <a:r>
              <a:rPr lang="en-US" dirty="0">
                <a:solidFill>
                  <a:schemeClr val="tx1">
                    <a:lumMod val="85000"/>
                    <a:lumOff val="15000"/>
                  </a:schemeClr>
                </a:solidFill>
              </a:rPr>
              <a:t> CRCs/CCRCs demonstrate cultural humility and respect for the cultural identity of clients in developing and implementing culturally responsive rehabilitation strategies and treatment plans by providing and adapting interventions.</a:t>
            </a:r>
          </a:p>
          <a:p>
            <a:pPr lvl="1"/>
            <a:r>
              <a:rPr lang="en-US" b="1" dirty="0">
                <a:solidFill>
                  <a:schemeClr val="tx1">
                    <a:lumMod val="85000"/>
                    <a:lumOff val="15000"/>
                  </a:schemeClr>
                </a:solidFill>
              </a:rPr>
              <a:t>b. NONDISCRIMINATION. </a:t>
            </a:r>
            <a:r>
              <a:rPr lang="en-US" dirty="0">
                <a:solidFill>
                  <a:schemeClr val="tx1">
                    <a:lumMod val="85000"/>
                    <a:lumOff val="15000"/>
                  </a:schemeClr>
                </a:solidFill>
              </a:rPr>
              <a:t>CRCs/CCRCs do not condone or engage in the prejudicial treatment of an individual or group based on their actual or perceived membership in a particular group, class, or category.</a:t>
            </a:r>
          </a:p>
          <a:p>
            <a:pPr lvl="1"/>
            <a:endParaRPr lang="en-US"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854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51EB9E6-F3DA-0F44-A486-183DEE2DDBFB}"/>
              </a:ext>
            </a:extLst>
          </p:cNvPr>
          <p:cNvSpPr>
            <a:spLocks noGrp="1"/>
          </p:cNvSpPr>
          <p:nvPr>
            <p:ph type="title"/>
          </p:nvPr>
        </p:nvSpPr>
        <p:spPr>
          <a:xfrm>
            <a:off x="1137036" y="548640"/>
            <a:ext cx="9543405" cy="1188720"/>
          </a:xfrm>
        </p:spPr>
        <p:txBody>
          <a:bodyPr>
            <a:normAutofit/>
          </a:bodyPr>
          <a:lstStyle/>
          <a:p>
            <a:r>
              <a:rPr lang="en-US" b="1" dirty="0">
                <a:solidFill>
                  <a:schemeClr val="tx1">
                    <a:lumMod val="85000"/>
                    <a:lumOff val="15000"/>
                  </a:schemeClr>
                </a:solidFill>
              </a:rPr>
              <a:t>Relevant CRCC Ethical Codes Continued</a:t>
            </a:r>
          </a:p>
        </p:txBody>
      </p:sp>
      <p:sp>
        <p:nvSpPr>
          <p:cNvPr id="3" name="Content Placeholder 2">
            <a:extLst>
              <a:ext uri="{FF2B5EF4-FFF2-40B4-BE49-F238E27FC236}">
                <a16:creationId xmlns:a16="http://schemas.microsoft.com/office/drawing/2014/main" id="{0A2B9A9F-0E92-E840-AB75-42023EB788DE}"/>
              </a:ext>
            </a:extLst>
          </p:cNvPr>
          <p:cNvSpPr>
            <a:spLocks noGrp="1"/>
          </p:cNvSpPr>
          <p:nvPr>
            <p:ph idx="1"/>
          </p:nvPr>
        </p:nvSpPr>
        <p:spPr>
          <a:xfrm>
            <a:off x="819807" y="1737361"/>
            <a:ext cx="10641724" cy="4014436"/>
          </a:xfrm>
        </p:spPr>
        <p:txBody>
          <a:bodyPr anchor="ctr">
            <a:normAutofit/>
          </a:bodyPr>
          <a:lstStyle/>
          <a:p>
            <a:r>
              <a:rPr lang="en-US" sz="2400" dirty="0">
                <a:solidFill>
                  <a:schemeClr val="tx1">
                    <a:lumMod val="85000"/>
                    <a:lumOff val="15000"/>
                  </a:schemeClr>
                </a:solidFill>
              </a:rPr>
              <a:t>A.4. PROHIBITED ROLES AND RELATIONSHIPS WITH CLIENTS</a:t>
            </a:r>
          </a:p>
          <a:p>
            <a:pPr lvl="1"/>
            <a:r>
              <a:rPr lang="en-US" b="1" dirty="0">
                <a:solidFill>
                  <a:schemeClr val="tx1">
                    <a:lumMod val="85000"/>
                    <a:lumOff val="15000"/>
                  </a:schemeClr>
                </a:solidFill>
              </a:rPr>
              <a:t>j. ACCEPTING GIFTS. </a:t>
            </a:r>
            <a:r>
              <a:rPr lang="en-US" dirty="0">
                <a:solidFill>
                  <a:schemeClr val="tx1">
                    <a:lumMod val="85000"/>
                    <a:lumOff val="15000"/>
                  </a:schemeClr>
                </a:solidFill>
              </a:rPr>
              <a:t>CRCs/CCRCs shall not accept gifts from clients except in cases when it is culturally appropriate or therapeutically relevant. CRCs/CCRCs understand the challenges of accepting gifts from clients and recognize that in some cultures, small gifts are a token of respect and gratitude. When determining whether to accept gifts from clients, </a:t>
            </a:r>
            <a:r>
              <a:rPr lang="en-US" b="1" dirty="0">
                <a:solidFill>
                  <a:schemeClr val="tx1">
                    <a:lumMod val="85000"/>
                    <a:lumOff val="15000"/>
                  </a:schemeClr>
                </a:solidFill>
              </a:rPr>
              <a:t>CRCs/CCRCs take into account the cultural or community practice, therapeutic relationship, the monetary value of the gift(s), the client’s motivation for giving the gift(s), and the motivation of the CRCs/CCRCs for accepting or declining the gift(s). </a:t>
            </a:r>
            <a:r>
              <a:rPr lang="en-US" dirty="0">
                <a:solidFill>
                  <a:schemeClr val="tx1">
                    <a:lumMod val="85000"/>
                    <a:lumOff val="15000"/>
                  </a:schemeClr>
                </a:solidFill>
              </a:rPr>
              <a:t>CRCs/CCRCs are aware of and comply with their employers’ policies on accepting gifts and seek consultation with their supervisor when necessary.</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511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EB4C20E-B83F-F94E-A8F6-45B0A80D8B18}"/>
              </a:ext>
            </a:extLst>
          </p:cNvPr>
          <p:cNvSpPr>
            <a:spLocks noGrp="1"/>
          </p:cNvSpPr>
          <p:nvPr>
            <p:ph type="title"/>
          </p:nvPr>
        </p:nvSpPr>
        <p:spPr>
          <a:xfrm>
            <a:off x="1137036" y="548640"/>
            <a:ext cx="9543405" cy="1188720"/>
          </a:xfrm>
        </p:spPr>
        <p:txBody>
          <a:bodyPr>
            <a:normAutofit/>
          </a:bodyPr>
          <a:lstStyle/>
          <a:p>
            <a:r>
              <a:rPr lang="en-US" b="1" dirty="0">
                <a:solidFill>
                  <a:schemeClr val="tx1">
                    <a:lumMod val="85000"/>
                    <a:lumOff val="15000"/>
                  </a:schemeClr>
                </a:solidFill>
              </a:rPr>
              <a:t>Relevant CRCC Ethical Codes Continued</a:t>
            </a:r>
          </a:p>
        </p:txBody>
      </p:sp>
      <p:sp>
        <p:nvSpPr>
          <p:cNvPr id="3" name="Content Placeholder 2">
            <a:extLst>
              <a:ext uri="{FF2B5EF4-FFF2-40B4-BE49-F238E27FC236}">
                <a16:creationId xmlns:a16="http://schemas.microsoft.com/office/drawing/2014/main" id="{19F9645E-4547-9D4F-BA9A-4C649D86C336}"/>
              </a:ext>
            </a:extLst>
          </p:cNvPr>
          <p:cNvSpPr>
            <a:spLocks noGrp="1"/>
          </p:cNvSpPr>
          <p:nvPr>
            <p:ph idx="1"/>
          </p:nvPr>
        </p:nvSpPr>
        <p:spPr>
          <a:xfrm>
            <a:off x="664780" y="1636101"/>
            <a:ext cx="10862440" cy="4334795"/>
          </a:xfrm>
        </p:spPr>
        <p:txBody>
          <a:bodyPr anchor="ctr">
            <a:normAutofit/>
          </a:bodyPr>
          <a:lstStyle/>
          <a:p>
            <a:r>
              <a:rPr lang="en-US" sz="2200" dirty="0">
                <a:solidFill>
                  <a:schemeClr val="tx1">
                    <a:lumMod val="85000"/>
                    <a:lumOff val="15000"/>
                  </a:schemeClr>
                </a:solidFill>
              </a:rPr>
              <a:t>SECTION D: MULTICULTURAL CONSIDERATIONS</a:t>
            </a:r>
          </a:p>
          <a:p>
            <a:r>
              <a:rPr lang="en-US" sz="2200" dirty="0">
                <a:solidFill>
                  <a:schemeClr val="tx1">
                    <a:lumMod val="85000"/>
                    <a:lumOff val="15000"/>
                  </a:schemeClr>
                </a:solidFill>
              </a:rPr>
              <a:t>D.3. PERSONAL AND PROFESSIONAL DEVELOPMENT AND CULTURAL COMPETENCE </a:t>
            </a:r>
          </a:p>
          <a:p>
            <a:pPr lvl="1"/>
            <a:r>
              <a:rPr lang="en-US" sz="2200" b="1" dirty="0">
                <a:solidFill>
                  <a:schemeClr val="tx1">
                    <a:lumMod val="85000"/>
                    <a:lumOff val="15000"/>
                  </a:schemeClr>
                </a:solidFill>
              </a:rPr>
              <a:t>a. PERSONAL AWARENESS. </a:t>
            </a:r>
            <a:r>
              <a:rPr lang="en-US" sz="2200" dirty="0">
                <a:solidFill>
                  <a:schemeClr val="tx1">
                    <a:lumMod val="85000"/>
                    <a:lumOff val="15000"/>
                  </a:schemeClr>
                </a:solidFill>
              </a:rPr>
              <a:t>CRCs/CCRCs recognize the potential impact of their own cultural background on the working alliance and maintain an awareness of multicultural competency. CRCs/CCRCs assess their own cultural competence and practices that integrate culture-specific awareness, knowledge, and skills into counseling interactions. CRCs/CCRCs work to improve the parameters of their current personal awareness of multicultural differences gained through education, training, and supervised experience.</a:t>
            </a:r>
          </a:p>
          <a:p>
            <a:pPr lvl="1"/>
            <a:r>
              <a:rPr lang="en-US" sz="2200" b="1" dirty="0">
                <a:solidFill>
                  <a:schemeClr val="tx1">
                    <a:lumMod val="85000"/>
                    <a:lumOff val="15000"/>
                  </a:schemeClr>
                </a:solidFill>
              </a:rPr>
              <a:t>g. SERVING RELIGIOUS CULTURES. </a:t>
            </a:r>
            <a:r>
              <a:rPr lang="en-US" sz="2200" dirty="0">
                <a:solidFill>
                  <a:schemeClr val="tx1">
                    <a:lumMod val="85000"/>
                    <a:lumOff val="15000"/>
                  </a:schemeClr>
                </a:solidFill>
              </a:rPr>
              <a:t>CRCs/CCRCs build a working alliance based on understanding, respect, and support for their clients’ spiritual and religious beliefs (or absence of beliefs). </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139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657F2CD-2895-6E46-B283-17DC64992EFA}"/>
              </a:ext>
            </a:extLst>
          </p:cNvPr>
          <p:cNvSpPr>
            <a:spLocks noGrp="1"/>
          </p:cNvSpPr>
          <p:nvPr>
            <p:ph type="title"/>
          </p:nvPr>
        </p:nvSpPr>
        <p:spPr>
          <a:xfrm>
            <a:off x="1137036" y="548640"/>
            <a:ext cx="9543405" cy="1188720"/>
          </a:xfrm>
        </p:spPr>
        <p:txBody>
          <a:bodyPr>
            <a:normAutofit/>
          </a:bodyPr>
          <a:lstStyle/>
          <a:p>
            <a:r>
              <a:rPr lang="en-US" b="1" dirty="0">
                <a:solidFill>
                  <a:schemeClr val="tx1">
                    <a:lumMod val="85000"/>
                    <a:lumOff val="15000"/>
                  </a:schemeClr>
                </a:solidFill>
              </a:rPr>
              <a:t>Relevant CRCC Ethical Codes Continued</a:t>
            </a:r>
          </a:p>
        </p:txBody>
      </p:sp>
      <p:sp>
        <p:nvSpPr>
          <p:cNvPr id="3" name="Content Placeholder 2">
            <a:extLst>
              <a:ext uri="{FF2B5EF4-FFF2-40B4-BE49-F238E27FC236}">
                <a16:creationId xmlns:a16="http://schemas.microsoft.com/office/drawing/2014/main" id="{F9DD978C-D4C6-8440-B807-550C9CADA019}"/>
              </a:ext>
            </a:extLst>
          </p:cNvPr>
          <p:cNvSpPr>
            <a:spLocks noGrp="1"/>
          </p:cNvSpPr>
          <p:nvPr>
            <p:ph idx="1"/>
          </p:nvPr>
        </p:nvSpPr>
        <p:spPr>
          <a:xfrm>
            <a:off x="630622" y="1800610"/>
            <a:ext cx="10683508" cy="3320031"/>
          </a:xfrm>
        </p:spPr>
        <p:txBody>
          <a:bodyPr anchor="ctr">
            <a:normAutofit/>
          </a:bodyPr>
          <a:lstStyle/>
          <a:p>
            <a:r>
              <a:rPr lang="en-US" sz="2200" dirty="0">
                <a:solidFill>
                  <a:schemeClr val="tx1">
                    <a:lumMod val="85000"/>
                    <a:lumOff val="15000"/>
                  </a:schemeClr>
                </a:solidFill>
              </a:rPr>
              <a:t>SECTION H: ASSESSMENT AND EVALUATION</a:t>
            </a:r>
          </a:p>
          <a:p>
            <a:r>
              <a:rPr lang="en-US" sz="2200" dirty="0">
                <a:solidFill>
                  <a:schemeClr val="tx1">
                    <a:lumMod val="85000"/>
                    <a:lumOff val="15000"/>
                  </a:schemeClr>
                </a:solidFill>
              </a:rPr>
              <a:t>H.7. TEST/INSTRUMENT SCORING AND INTERPRETATION</a:t>
            </a:r>
          </a:p>
          <a:p>
            <a:pPr lvl="1"/>
            <a:r>
              <a:rPr lang="en-US" sz="2200" b="1" dirty="0">
                <a:solidFill>
                  <a:schemeClr val="tx1">
                    <a:lumMod val="85000"/>
                    <a:lumOff val="15000"/>
                  </a:schemeClr>
                </a:solidFill>
              </a:rPr>
              <a:t>b. DIVERSITY ISSUES IN ASSESSMENT. </a:t>
            </a:r>
            <a:r>
              <a:rPr lang="en-US" sz="2200" dirty="0">
                <a:solidFill>
                  <a:schemeClr val="tx1">
                    <a:lumMod val="85000"/>
                    <a:lumOff val="15000"/>
                  </a:schemeClr>
                </a:solidFill>
              </a:rPr>
              <a:t>CRCs/CCRCs use caution when interpreting results normed on populations other than that of the client and take caution to avoid inappropriate or discriminatory assessment techniques. CRCs/CCRCs recognize the potential effects of disability, culture, or other factors that may result in potential bias and/or misinterpretation of data.</a:t>
            </a:r>
          </a:p>
          <a:p>
            <a:pPr lvl="1"/>
            <a:endParaRPr lang="en-US" sz="2200" dirty="0">
              <a:solidFill>
                <a:schemeClr val="tx1">
                  <a:lumMod val="85000"/>
                  <a:lumOff val="15000"/>
                </a:schemeClr>
              </a:solidFill>
            </a:endParaRPr>
          </a:p>
          <a:p>
            <a:pPr lvl="1"/>
            <a:endParaRPr lang="en-US"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5687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ltural Diversity in the Community and the Workplace﻿ - PA TIMES Online |  PA TIMES Online">
            <a:extLst>
              <a:ext uri="{FF2B5EF4-FFF2-40B4-BE49-F238E27FC236}">
                <a16:creationId xmlns:a16="http://schemas.microsoft.com/office/drawing/2014/main" id="{51CFC330-ACD8-444D-AF8B-1F72C982AC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8372" y="911225"/>
            <a:ext cx="6818952" cy="552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22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99BAE4-8ABA-5E43-9C9B-B627BBFFDD3E}"/>
              </a:ext>
            </a:extLst>
          </p:cNvPr>
          <p:cNvSpPr>
            <a:spLocks noGrp="1"/>
          </p:cNvSpPr>
          <p:nvPr>
            <p:ph type="title"/>
          </p:nvPr>
        </p:nvSpPr>
        <p:spPr>
          <a:xfrm>
            <a:off x="5381625" y="609600"/>
            <a:ext cx="5816361" cy="1330839"/>
          </a:xfrm>
        </p:spPr>
        <p:txBody>
          <a:bodyPr>
            <a:normAutofit/>
          </a:bodyPr>
          <a:lstStyle/>
          <a:p>
            <a:pPr algn="ctr"/>
            <a:r>
              <a:rPr lang="en-US" b="1" dirty="0"/>
              <a:t>Audience Engagement Questions</a:t>
            </a:r>
          </a:p>
        </p:txBody>
      </p:sp>
      <p:sp>
        <p:nvSpPr>
          <p:cNvPr id="12" name="Freeform: Shape 11">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ocument">
            <a:extLst>
              <a:ext uri="{FF2B5EF4-FFF2-40B4-BE49-F238E27FC236}">
                <a16:creationId xmlns:a16="http://schemas.microsoft.com/office/drawing/2014/main" id="{FEFC9811-8D8F-5FB8-1B47-1AD28EED20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899" y="1627071"/>
            <a:ext cx="4029075" cy="4029075"/>
          </a:xfrm>
          <a:prstGeom prst="rect">
            <a:avLst/>
          </a:prstGeom>
        </p:spPr>
      </p:pic>
      <p:sp>
        <p:nvSpPr>
          <p:cNvPr id="3" name="Content Placeholder 2">
            <a:extLst>
              <a:ext uri="{FF2B5EF4-FFF2-40B4-BE49-F238E27FC236}">
                <a16:creationId xmlns:a16="http://schemas.microsoft.com/office/drawing/2014/main" id="{0658D292-FF36-4C42-8AFF-2EB81A1AB445}"/>
              </a:ext>
            </a:extLst>
          </p:cNvPr>
          <p:cNvSpPr>
            <a:spLocks noGrp="1"/>
          </p:cNvSpPr>
          <p:nvPr>
            <p:ph idx="1"/>
          </p:nvPr>
        </p:nvSpPr>
        <p:spPr>
          <a:xfrm>
            <a:off x="5381625" y="2073615"/>
            <a:ext cx="6325466" cy="4029074"/>
          </a:xfrm>
        </p:spPr>
        <p:txBody>
          <a:bodyPr>
            <a:normAutofit/>
          </a:bodyPr>
          <a:lstStyle/>
          <a:p>
            <a:r>
              <a:rPr lang="en-US" sz="2400" dirty="0"/>
              <a:t>On a piece of paper, how would describe yourself? (You are more than welcome to turn to your neighbor)</a:t>
            </a:r>
          </a:p>
          <a:p>
            <a:r>
              <a:rPr lang="en-US" sz="2400" dirty="0"/>
              <a:t>How has the aspects of your own culture impacted your personal and professional endeavors, if any?</a:t>
            </a:r>
          </a:p>
          <a:p>
            <a:r>
              <a:rPr lang="en-US" sz="2400" dirty="0"/>
              <a:t>How does/has your culture impact your relationship with clients and colleagues?</a:t>
            </a:r>
          </a:p>
        </p:txBody>
      </p:sp>
    </p:spTree>
    <p:extLst>
      <p:ext uri="{BB962C8B-B14F-4D97-AF65-F5344CB8AC3E}">
        <p14:creationId xmlns:p14="http://schemas.microsoft.com/office/powerpoint/2010/main" val="59707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BEA0-ED79-5342-8930-419BC0A33EB2}"/>
              </a:ext>
            </a:extLst>
          </p:cNvPr>
          <p:cNvSpPr>
            <a:spLocks noGrp="1"/>
          </p:cNvSpPr>
          <p:nvPr>
            <p:ph type="title"/>
          </p:nvPr>
        </p:nvSpPr>
        <p:spPr/>
        <p:txBody>
          <a:bodyPr/>
          <a:lstStyle/>
          <a:p>
            <a:pPr algn="ctr"/>
            <a:r>
              <a:rPr lang="en-US" b="1" dirty="0"/>
              <a:t>About Me</a:t>
            </a:r>
          </a:p>
        </p:txBody>
      </p:sp>
      <p:graphicFrame>
        <p:nvGraphicFramePr>
          <p:cNvPr id="5" name="Content Placeholder 2">
            <a:extLst>
              <a:ext uri="{FF2B5EF4-FFF2-40B4-BE49-F238E27FC236}">
                <a16:creationId xmlns:a16="http://schemas.microsoft.com/office/drawing/2014/main" id="{897938EE-0A97-6113-B6EC-366D1EAFBB99}"/>
              </a:ext>
            </a:extLst>
          </p:cNvPr>
          <p:cNvGraphicFramePr>
            <a:graphicFrameLocks noGrp="1"/>
          </p:cNvGraphicFramePr>
          <p:nvPr>
            <p:ph idx="1"/>
          </p:nvPr>
        </p:nvGraphicFramePr>
        <p:xfrm>
          <a:off x="838200" y="1632887"/>
          <a:ext cx="10515600" cy="485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967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54F7F8-A5C3-C736-DA3A-CC58192CAFEE}"/>
              </a:ext>
            </a:extLst>
          </p:cNvPr>
          <p:cNvPicPr>
            <a:picLocks noChangeAspect="1"/>
          </p:cNvPicPr>
          <p:nvPr/>
        </p:nvPicPr>
        <p:blipFill rotWithShape="1">
          <a:blip r:embed="rId2">
            <a:duotone>
              <a:schemeClr val="bg2">
                <a:shade val="45000"/>
                <a:satMod val="135000"/>
              </a:schemeClr>
              <a:prstClr val="white"/>
            </a:duotone>
          </a:blip>
          <a:srcRect t="1541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699ADF-B086-424E-B428-6B906DDC2EC9}"/>
              </a:ext>
            </a:extLst>
          </p:cNvPr>
          <p:cNvSpPr>
            <a:spLocks noGrp="1"/>
          </p:cNvSpPr>
          <p:nvPr>
            <p:ph type="title"/>
          </p:nvPr>
        </p:nvSpPr>
        <p:spPr>
          <a:xfrm>
            <a:off x="838200" y="365125"/>
            <a:ext cx="10515600" cy="1325563"/>
          </a:xfrm>
        </p:spPr>
        <p:txBody>
          <a:bodyPr>
            <a:normAutofit/>
          </a:bodyPr>
          <a:lstStyle/>
          <a:p>
            <a:r>
              <a:rPr lang="en-US" b="1" dirty="0"/>
              <a:t>The Importance of the Therapeutic Alliance</a:t>
            </a:r>
          </a:p>
        </p:txBody>
      </p:sp>
      <p:graphicFrame>
        <p:nvGraphicFramePr>
          <p:cNvPr id="5" name="Content Placeholder 2">
            <a:extLst>
              <a:ext uri="{FF2B5EF4-FFF2-40B4-BE49-F238E27FC236}">
                <a16:creationId xmlns:a16="http://schemas.microsoft.com/office/drawing/2014/main" id="{9DF4C422-9C58-2EA0-FD96-6859C80484E4}"/>
              </a:ext>
            </a:extLst>
          </p:cNvPr>
          <p:cNvGraphicFramePr>
            <a:graphicFrameLocks noGrp="1"/>
          </p:cNvGraphicFramePr>
          <p:nvPr>
            <p:ph idx="1"/>
            <p:extLst>
              <p:ext uri="{D42A27DB-BD31-4B8C-83A1-F6EECF244321}">
                <p14:modId xmlns:p14="http://schemas.microsoft.com/office/powerpoint/2010/main" val="22425513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316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9EB50D0-491E-2D47-A348-15F099715E6B}"/>
              </a:ext>
            </a:extLst>
          </p:cNvPr>
          <p:cNvSpPr>
            <a:spLocks noGrp="1"/>
          </p:cNvSpPr>
          <p:nvPr>
            <p:ph type="title"/>
          </p:nvPr>
        </p:nvSpPr>
        <p:spPr>
          <a:xfrm>
            <a:off x="838200" y="365125"/>
            <a:ext cx="10515600" cy="1325563"/>
          </a:xfrm>
        </p:spPr>
        <p:txBody>
          <a:bodyPr>
            <a:normAutofit/>
          </a:bodyPr>
          <a:lstStyle/>
          <a:p>
            <a:pPr algn="ctr"/>
            <a:r>
              <a:rPr lang="en-US" b="1" dirty="0"/>
              <a:t>Cross Cultural Counseling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F44DDD5-625C-3840-A5A5-9FF913D5A21D}"/>
              </a:ext>
            </a:extLst>
          </p:cNvPr>
          <p:cNvSpPr>
            <a:spLocks noGrp="1"/>
          </p:cNvSpPr>
          <p:nvPr>
            <p:ph idx="1"/>
          </p:nvPr>
        </p:nvSpPr>
        <p:spPr>
          <a:xfrm>
            <a:off x="838200" y="1825625"/>
            <a:ext cx="10515600" cy="4351338"/>
          </a:xfrm>
        </p:spPr>
        <p:txBody>
          <a:bodyPr>
            <a:normAutofit/>
          </a:bodyPr>
          <a:lstStyle/>
          <a:p>
            <a:r>
              <a:rPr lang="en-US" dirty="0"/>
              <a:t>The working alliance between a counselor and a client that takes the personal dynamics of the counselor and client  into consideration alongside the dynamics found in the cultures of both individuals (Routledge Taylor and Francis Group, n.d.)</a:t>
            </a:r>
          </a:p>
          <a:p>
            <a:endParaRPr lang="en-US" dirty="0"/>
          </a:p>
          <a:p>
            <a:pPr marL="0" indent="0">
              <a:buNone/>
            </a:pPr>
            <a:endParaRPr lang="en-US" dirty="0"/>
          </a:p>
        </p:txBody>
      </p:sp>
    </p:spTree>
    <p:extLst>
      <p:ext uri="{BB962C8B-B14F-4D97-AF65-F5344CB8AC3E}">
        <p14:creationId xmlns:p14="http://schemas.microsoft.com/office/powerpoint/2010/main" val="3018444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EADF83-8340-1E4F-BDCB-2EBBF4B9472C}"/>
              </a:ext>
            </a:extLst>
          </p:cNvPr>
          <p:cNvSpPr>
            <a:spLocks noGrp="1"/>
          </p:cNvSpPr>
          <p:nvPr>
            <p:ph type="title"/>
          </p:nvPr>
        </p:nvSpPr>
        <p:spPr>
          <a:xfrm>
            <a:off x="808638" y="386930"/>
            <a:ext cx="9236700" cy="1188950"/>
          </a:xfrm>
        </p:spPr>
        <p:txBody>
          <a:bodyPr anchor="b">
            <a:normAutofit/>
          </a:bodyPr>
          <a:lstStyle/>
          <a:p>
            <a:pPr algn="ctr"/>
            <a:r>
              <a:rPr lang="en-US" sz="5400" b="1" dirty="0"/>
              <a:t>Therapeutic Alliance Example</a:t>
            </a:r>
          </a:p>
        </p:txBody>
      </p:sp>
      <p:grpSp>
        <p:nvGrpSpPr>
          <p:cNvPr id="27"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709C29-498C-0947-943E-B7FFFCCC7152}"/>
              </a:ext>
            </a:extLst>
          </p:cNvPr>
          <p:cNvSpPr>
            <a:spLocks noGrp="1"/>
          </p:cNvSpPr>
          <p:nvPr>
            <p:ph idx="1"/>
          </p:nvPr>
        </p:nvSpPr>
        <p:spPr>
          <a:xfrm>
            <a:off x="808638" y="2361020"/>
            <a:ext cx="10143668" cy="3831961"/>
          </a:xfrm>
        </p:spPr>
        <p:txBody>
          <a:bodyPr anchor="ctr">
            <a:normAutofit/>
          </a:bodyPr>
          <a:lstStyle/>
          <a:p>
            <a:pPr marL="0" marR="0" indent="0">
              <a:spcBef>
                <a:spcPts val="0"/>
              </a:spcBef>
              <a:spcAft>
                <a:spcPts val="0"/>
              </a:spcAft>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You are a counselor in a state run rehabilitation office. A Greek American paraplegic enters your office looking sullen and begins to question your ability to help her. She points out that you cannot possible understand her problem since you are not encumbered, as she is, by the forces of multiple oppression (female, Greek, disability). She tells you she acquired her disability in an automobile accident after she had been out partying with her friends.</a:t>
            </a: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spcBef>
                <a:spcPts val="0"/>
              </a:spcBef>
              <a:spcAft>
                <a:spcPts val="0"/>
              </a:spcAft>
              <a:buFont typeface="+mj-lt"/>
              <a:buAutoNum type="arabicPeriod"/>
              <a:tabLst>
                <a:tab pos="4572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How would you respond to her charges that you are unable to relate to her?</a:t>
            </a:r>
          </a:p>
          <a:p>
            <a:pPr marL="342900" marR="0" lvl="0" indent="-342900">
              <a:spcBef>
                <a:spcPts val="0"/>
              </a:spcBef>
              <a:spcAft>
                <a:spcPts val="0"/>
              </a:spcAft>
              <a:buFont typeface="+mj-lt"/>
              <a:buAutoNum type="arabicPeriod"/>
              <a:tabLst>
                <a:tab pos="4572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Would you have any doubts in working with this client?</a:t>
            </a:r>
          </a:p>
          <a:p>
            <a:pPr marL="342900" marR="0" lvl="0" indent="-342900">
              <a:spcBef>
                <a:spcPts val="0"/>
              </a:spcBef>
              <a:spcAft>
                <a:spcPts val="0"/>
              </a:spcAft>
              <a:buFont typeface="+mj-lt"/>
              <a:buAutoNum type="arabicPeriod"/>
              <a:tabLst>
                <a:tab pos="4572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What are some of the cultural factors in which you will need to be sensitive in working with her?</a:t>
            </a:r>
          </a:p>
          <a:p>
            <a:endParaRPr lang="en-US" sz="2200" dirty="0"/>
          </a:p>
        </p:txBody>
      </p:sp>
    </p:spTree>
    <p:extLst>
      <p:ext uri="{BB962C8B-B14F-4D97-AF65-F5344CB8AC3E}">
        <p14:creationId xmlns:p14="http://schemas.microsoft.com/office/powerpoint/2010/main" val="339655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4">
            <a:extLst>
              <a:ext uri="{FF2B5EF4-FFF2-40B4-BE49-F238E27FC236}">
                <a16:creationId xmlns:a16="http://schemas.microsoft.com/office/drawing/2014/main" id="{A5B3BC06-36E5-1946-813F-BA60EAE07E95}"/>
              </a:ext>
            </a:extLst>
          </p:cNvPr>
          <p:cNvSpPr>
            <a:spLocks noGrp="1"/>
          </p:cNvSpPr>
          <p:nvPr>
            <p:ph type="title"/>
          </p:nvPr>
        </p:nvSpPr>
        <p:spPr>
          <a:xfrm>
            <a:off x="1188069" y="381935"/>
            <a:ext cx="4008583" cy="5974414"/>
          </a:xfrm>
        </p:spPr>
        <p:txBody>
          <a:bodyPr anchor="ctr">
            <a:normAutofit/>
          </a:bodyPr>
          <a:lstStyle/>
          <a:p>
            <a:r>
              <a:rPr lang="en-US" sz="5600" dirty="0">
                <a:solidFill>
                  <a:srgbClr val="FFFFFF"/>
                </a:solidFill>
              </a:rPr>
              <a:t>Client Presentation</a:t>
            </a:r>
          </a:p>
        </p:txBody>
      </p:sp>
      <p:grpSp>
        <p:nvGrpSpPr>
          <p:cNvPr id="15" name="Group 14">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6" name="Content Placeholder 5">
            <a:extLst>
              <a:ext uri="{FF2B5EF4-FFF2-40B4-BE49-F238E27FC236}">
                <a16:creationId xmlns:a16="http://schemas.microsoft.com/office/drawing/2014/main" id="{C8D3CED3-6657-4047-817D-A6F3009DC462}"/>
              </a:ext>
            </a:extLst>
          </p:cNvPr>
          <p:cNvSpPr>
            <a:spLocks noGrp="1"/>
          </p:cNvSpPr>
          <p:nvPr>
            <p:ph idx="1"/>
          </p:nvPr>
        </p:nvSpPr>
        <p:spPr>
          <a:xfrm>
            <a:off x="6297233" y="518400"/>
            <a:ext cx="4771607" cy="5837949"/>
          </a:xfrm>
        </p:spPr>
        <p:txBody>
          <a:bodyPr anchor="ctr">
            <a:normAutofit lnSpcReduction="10000"/>
          </a:bodyPr>
          <a:lstStyle/>
          <a:p>
            <a:r>
              <a:rPr lang="en-US" sz="2400" dirty="0">
                <a:solidFill>
                  <a:schemeClr val="tx1">
                    <a:alpha val="80000"/>
                  </a:schemeClr>
                </a:solidFill>
              </a:rPr>
              <a:t>Can be viewed as how the client “shows up” or “appears”. </a:t>
            </a:r>
          </a:p>
          <a:p>
            <a:r>
              <a:rPr lang="en-US" sz="2400" dirty="0">
                <a:solidFill>
                  <a:schemeClr val="tx1">
                    <a:alpha val="80000"/>
                  </a:schemeClr>
                </a:solidFill>
              </a:rPr>
              <a:t>May factor aspects of the clients, such as physical, emotional, psychological, behaviors, speech, mannerisms, hygiene, affect,  etc.</a:t>
            </a:r>
          </a:p>
          <a:p>
            <a:r>
              <a:rPr lang="en-US" sz="2400" dirty="0">
                <a:solidFill>
                  <a:schemeClr val="tx1">
                    <a:alpha val="80000"/>
                  </a:schemeClr>
                </a:solidFill>
              </a:rPr>
              <a:t>It is important to consider the client’s presentation, regardless of format: </a:t>
            </a:r>
          </a:p>
          <a:p>
            <a:pPr lvl="1"/>
            <a:r>
              <a:rPr lang="en-US" dirty="0">
                <a:solidFill>
                  <a:schemeClr val="tx1">
                    <a:alpha val="80000"/>
                  </a:schemeClr>
                </a:solidFill>
              </a:rPr>
              <a:t>In-person</a:t>
            </a:r>
          </a:p>
          <a:p>
            <a:pPr lvl="1"/>
            <a:r>
              <a:rPr lang="en-US" dirty="0">
                <a:solidFill>
                  <a:schemeClr val="tx1">
                    <a:alpha val="80000"/>
                  </a:schemeClr>
                </a:solidFill>
              </a:rPr>
              <a:t>On-line/Virtual</a:t>
            </a:r>
          </a:p>
          <a:p>
            <a:pPr lvl="1"/>
            <a:r>
              <a:rPr lang="en-US" dirty="0">
                <a:solidFill>
                  <a:schemeClr val="tx1">
                    <a:alpha val="80000"/>
                  </a:schemeClr>
                </a:solidFill>
              </a:rPr>
              <a:t>Telephone/cell</a:t>
            </a:r>
          </a:p>
          <a:p>
            <a:pPr lvl="1"/>
            <a:r>
              <a:rPr lang="en-US" dirty="0">
                <a:solidFill>
                  <a:schemeClr val="tx1">
                    <a:alpha val="80000"/>
                  </a:schemeClr>
                </a:solidFill>
              </a:rPr>
              <a:t>Email/written communication</a:t>
            </a:r>
          </a:p>
          <a:p>
            <a:r>
              <a:rPr lang="en-US" sz="2400" dirty="0">
                <a:solidFill>
                  <a:schemeClr val="tx1">
                    <a:alpha val="80000"/>
                  </a:schemeClr>
                </a:solidFill>
              </a:rPr>
              <a:t>How would we determine a client’s presentation in each of the formats listed above?</a:t>
            </a:r>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764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FE8874E-E20C-D142-85CE-9193740D493A}"/>
              </a:ext>
            </a:extLst>
          </p:cNvPr>
          <p:cNvSpPr>
            <a:spLocks noGrp="1"/>
          </p:cNvSpPr>
          <p:nvPr>
            <p:ph type="title"/>
          </p:nvPr>
        </p:nvSpPr>
        <p:spPr>
          <a:xfrm>
            <a:off x="1285241" y="1008993"/>
            <a:ext cx="9231410" cy="3542045"/>
          </a:xfrm>
        </p:spPr>
        <p:txBody>
          <a:bodyPr vert="horz" lIns="91440" tIns="45720" rIns="91440" bIns="45720" rtlCol="0" anchor="b">
            <a:normAutofit/>
          </a:bodyPr>
          <a:lstStyle/>
          <a:p>
            <a:pPr algn="ctr"/>
            <a:r>
              <a:rPr lang="en-US" sz="7200" b="1" kern="1200" dirty="0">
                <a:solidFill>
                  <a:schemeClr val="tx1"/>
                </a:solidFill>
                <a:latin typeface="+mj-lt"/>
                <a:ea typeface="+mj-ea"/>
                <a:cs typeface="+mj-cs"/>
              </a:rPr>
              <a:t>Case Conceptualization</a:t>
            </a:r>
          </a:p>
        </p:txBody>
      </p:sp>
    </p:spTree>
    <p:extLst>
      <p:ext uri="{BB962C8B-B14F-4D97-AF65-F5344CB8AC3E}">
        <p14:creationId xmlns:p14="http://schemas.microsoft.com/office/powerpoint/2010/main" val="319453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2"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8B8A9DD-B5DA-2144-A367-FA4623F4558D}"/>
              </a:ext>
            </a:extLst>
          </p:cNvPr>
          <p:cNvSpPr>
            <a:spLocks noGrp="1"/>
          </p:cNvSpPr>
          <p:nvPr>
            <p:ph type="title"/>
          </p:nvPr>
        </p:nvSpPr>
        <p:spPr>
          <a:xfrm>
            <a:off x="1153618" y="1239927"/>
            <a:ext cx="4008586" cy="4680583"/>
          </a:xfrm>
        </p:spPr>
        <p:txBody>
          <a:bodyPr anchor="ctr">
            <a:normAutofit/>
          </a:bodyPr>
          <a:lstStyle/>
          <a:p>
            <a:pPr algn="ctr"/>
            <a:r>
              <a:rPr lang="en-US" sz="4000" b="1" dirty="0"/>
              <a:t>Case Conceptualization</a:t>
            </a:r>
          </a:p>
        </p:txBody>
      </p:sp>
      <p:sp>
        <p:nvSpPr>
          <p:cNvPr id="4" name="Content Placeholder 3">
            <a:extLst>
              <a:ext uri="{FF2B5EF4-FFF2-40B4-BE49-F238E27FC236}">
                <a16:creationId xmlns:a16="http://schemas.microsoft.com/office/drawing/2014/main" id="{4564AED2-D172-584B-A5FE-E5575B8E9400}"/>
              </a:ext>
            </a:extLst>
          </p:cNvPr>
          <p:cNvSpPr>
            <a:spLocks noGrp="1"/>
          </p:cNvSpPr>
          <p:nvPr>
            <p:ph idx="1"/>
          </p:nvPr>
        </p:nvSpPr>
        <p:spPr>
          <a:xfrm>
            <a:off x="5162204" y="937491"/>
            <a:ext cx="6101543" cy="4983020"/>
          </a:xfrm>
        </p:spPr>
        <p:txBody>
          <a:bodyPr anchor="ctr">
            <a:normAutofit fontScale="25000" lnSpcReduction="20000"/>
          </a:bodyPr>
          <a:lstStyle/>
          <a:p>
            <a:r>
              <a:rPr lang="en-US" sz="9600" dirty="0">
                <a:latin typeface="Calibri" panose="020F0502020204030204" pitchFamily="34" charset="0"/>
                <a:cs typeface="Calibri" panose="020F0502020204030204" pitchFamily="34" charset="0"/>
              </a:rPr>
              <a:t>A</a:t>
            </a:r>
            <a:r>
              <a:rPr lang="en-US" sz="9600" b="0" i="0" dirty="0">
                <a:effectLst/>
                <a:latin typeface="Calibri" panose="020F0502020204030204" pitchFamily="34" charset="0"/>
                <a:cs typeface="Calibri" panose="020F0502020204030204" pitchFamily="34" charset="0"/>
              </a:rPr>
              <a:t> process and cognitive map for understanding and explaining a client’s presenting issues and for guiding the counseling process. Case conceptualizations provide counselors with a coherent plan for focusing treatment interventions, including the therapeutic alliance, to increase the likelihood of achieving treatment goals.</a:t>
            </a:r>
          </a:p>
          <a:p>
            <a:r>
              <a:rPr lang="en-US" sz="9600" b="0" i="0" dirty="0">
                <a:effectLst/>
                <a:latin typeface="Calibri" panose="020F0502020204030204" pitchFamily="34" charset="0"/>
                <a:cs typeface="Calibri" panose="020F0502020204030204" pitchFamily="34" charset="0"/>
              </a:rPr>
              <a:t>A method and clinical strategy for obtaining and organizing information about a client, understanding and explaining the client’s situation and maladaptive patterns, guiding and focusing treatment, anticipating challenges and roadblocks, and preparing for successful termination.</a:t>
            </a:r>
          </a:p>
          <a:p>
            <a:pPr marL="0" indent="0">
              <a:buNone/>
            </a:pPr>
            <a:endParaRPr lang="en-US" sz="1400" dirty="0">
              <a:latin typeface="proxima-nova"/>
            </a:endParaRPr>
          </a:p>
          <a:p>
            <a:pPr marL="0" indent="0">
              <a:buNone/>
            </a:pPr>
            <a:endParaRPr lang="en-US" sz="1400" dirty="0">
              <a:latin typeface="proxima-nova"/>
            </a:endParaRPr>
          </a:p>
          <a:p>
            <a:pPr marL="0" indent="0">
              <a:buNone/>
            </a:pPr>
            <a:endParaRPr lang="en-US" sz="1400" dirty="0">
              <a:latin typeface="proxima-nova"/>
            </a:endParaRPr>
          </a:p>
          <a:p>
            <a:pPr marL="0" indent="0">
              <a:buNone/>
            </a:pPr>
            <a:endParaRPr lang="en-US" sz="1400" dirty="0">
              <a:latin typeface="proxima-nova"/>
            </a:endParaRPr>
          </a:p>
          <a:p>
            <a:pPr marL="0" indent="0">
              <a:buNone/>
            </a:pPr>
            <a:r>
              <a:rPr lang="en-US" sz="4800" dirty="0">
                <a:latin typeface="Calibri" panose="020F0502020204030204" pitchFamily="34" charset="0"/>
                <a:cs typeface="Calibri" panose="020F0502020204030204" pitchFamily="34" charset="0"/>
              </a:rPr>
              <a:t>(Sperry &amp; Sperry, 2020)</a:t>
            </a:r>
            <a:r>
              <a:rPr lang="en-US" sz="3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347546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26F59B-CF01-314B-B63F-434D3ED01413}"/>
              </a:ext>
            </a:extLst>
          </p:cNvPr>
          <p:cNvSpPr>
            <a:spLocks noGrp="1"/>
          </p:cNvSpPr>
          <p:nvPr>
            <p:ph type="title"/>
          </p:nvPr>
        </p:nvSpPr>
        <p:spPr>
          <a:xfrm>
            <a:off x="182880" y="1608667"/>
            <a:ext cx="3632601" cy="4501127"/>
          </a:xfrm>
        </p:spPr>
        <p:txBody>
          <a:bodyPr anchor="t">
            <a:normAutofit/>
          </a:bodyPr>
          <a:lstStyle/>
          <a:p>
            <a:pPr algn="ctr"/>
            <a:br>
              <a:rPr lang="en-US" sz="3600" b="1" dirty="0">
                <a:solidFill>
                  <a:srgbClr val="FFFFFF"/>
                </a:solidFill>
              </a:rPr>
            </a:br>
            <a:br>
              <a:rPr lang="en-US" sz="3600" b="1" dirty="0">
                <a:solidFill>
                  <a:srgbClr val="FFFFFF"/>
                </a:solidFill>
              </a:rPr>
            </a:br>
            <a:r>
              <a:rPr lang="en-US" sz="3600" b="1" dirty="0">
                <a:solidFill>
                  <a:srgbClr val="FFFFFF"/>
                </a:solidFill>
              </a:rPr>
              <a:t>Aspects of Case Conceptualization</a:t>
            </a:r>
          </a:p>
        </p:txBody>
      </p:sp>
      <p:sp>
        <p:nvSpPr>
          <p:cNvPr id="3" name="Content Placeholder 2">
            <a:extLst>
              <a:ext uri="{FF2B5EF4-FFF2-40B4-BE49-F238E27FC236}">
                <a16:creationId xmlns:a16="http://schemas.microsoft.com/office/drawing/2014/main" id="{1E5D98CE-F1FB-B843-91CA-0336A7C4D63A}"/>
              </a:ext>
            </a:extLst>
          </p:cNvPr>
          <p:cNvSpPr>
            <a:spLocks noGrp="1"/>
          </p:cNvSpPr>
          <p:nvPr>
            <p:ph sz="half" idx="1"/>
          </p:nvPr>
        </p:nvSpPr>
        <p:spPr>
          <a:xfrm>
            <a:off x="4547698" y="1608667"/>
            <a:ext cx="3421958" cy="4501127"/>
          </a:xfrm>
        </p:spPr>
        <p:txBody>
          <a:bodyPr>
            <a:normAutofit/>
          </a:bodyPr>
          <a:lstStyle/>
          <a:p>
            <a:r>
              <a:rPr lang="en-US" sz="2600" dirty="0"/>
              <a:t>Eligibility</a:t>
            </a:r>
          </a:p>
          <a:p>
            <a:r>
              <a:rPr lang="en-US" sz="2600" dirty="0"/>
              <a:t>Intake</a:t>
            </a:r>
          </a:p>
          <a:p>
            <a:r>
              <a:rPr lang="en-US" sz="2600" dirty="0"/>
              <a:t>Assessment </a:t>
            </a:r>
          </a:p>
          <a:p>
            <a:r>
              <a:rPr lang="en-US" sz="2600" dirty="0"/>
              <a:t>Diagnosing</a:t>
            </a:r>
          </a:p>
          <a:p>
            <a:r>
              <a:rPr lang="en-US" sz="2600" dirty="0"/>
              <a:t>Treatment Planning (e.g., IPE, PCP, etc.)</a:t>
            </a:r>
          </a:p>
          <a:p>
            <a:r>
              <a:rPr lang="en-US" sz="2600" dirty="0"/>
              <a:t>Collaboration with other professionals (e.g., CRPs)</a:t>
            </a:r>
          </a:p>
          <a:p>
            <a:endParaRPr lang="en-US" sz="2000" dirty="0"/>
          </a:p>
          <a:p>
            <a:endParaRPr lang="en-US" sz="2000" dirty="0"/>
          </a:p>
          <a:p>
            <a:endParaRPr lang="en-US" sz="2000" dirty="0"/>
          </a:p>
          <a:p>
            <a:endParaRPr lang="en-US" sz="2000" dirty="0"/>
          </a:p>
        </p:txBody>
      </p:sp>
      <p:sp>
        <p:nvSpPr>
          <p:cNvPr id="4" name="Content Placeholder 3">
            <a:extLst>
              <a:ext uri="{FF2B5EF4-FFF2-40B4-BE49-F238E27FC236}">
                <a16:creationId xmlns:a16="http://schemas.microsoft.com/office/drawing/2014/main" id="{E6D33989-B231-CC43-86F8-811DCC25E731}"/>
              </a:ext>
            </a:extLst>
          </p:cNvPr>
          <p:cNvSpPr>
            <a:spLocks noGrp="1"/>
          </p:cNvSpPr>
          <p:nvPr>
            <p:ph sz="half" idx="2"/>
          </p:nvPr>
        </p:nvSpPr>
        <p:spPr>
          <a:xfrm>
            <a:off x="8289696" y="1608667"/>
            <a:ext cx="3421957" cy="4501127"/>
          </a:xfrm>
        </p:spPr>
        <p:txBody>
          <a:bodyPr>
            <a:normAutofit/>
          </a:bodyPr>
          <a:lstStyle/>
          <a:p>
            <a:r>
              <a:rPr lang="en-US" sz="2600" dirty="0"/>
              <a:t>Follow-up with clients</a:t>
            </a:r>
          </a:p>
          <a:p>
            <a:r>
              <a:rPr lang="en-US" sz="2600" dirty="0"/>
              <a:t>Benefits Counseling</a:t>
            </a:r>
          </a:p>
          <a:p>
            <a:r>
              <a:rPr lang="en-US" sz="2600" dirty="0"/>
              <a:t>Crisis Planning</a:t>
            </a:r>
          </a:p>
          <a:p>
            <a:r>
              <a:rPr lang="en-US" sz="2600" dirty="0"/>
              <a:t>Consultation</a:t>
            </a:r>
          </a:p>
          <a:p>
            <a:r>
              <a:rPr lang="en-US" sz="2600" dirty="0"/>
              <a:t>Advocacy</a:t>
            </a:r>
          </a:p>
          <a:p>
            <a:r>
              <a:rPr lang="en-US" sz="2600" dirty="0"/>
              <a:t>Case Management</a:t>
            </a:r>
          </a:p>
          <a:p>
            <a:r>
              <a:rPr lang="en-US" sz="2600" dirty="0"/>
              <a:t>Testing and Evaluation</a:t>
            </a:r>
          </a:p>
        </p:txBody>
      </p:sp>
    </p:spTree>
    <p:extLst>
      <p:ext uri="{BB962C8B-B14F-4D97-AF65-F5344CB8AC3E}">
        <p14:creationId xmlns:p14="http://schemas.microsoft.com/office/powerpoint/2010/main" val="281303974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5B3BC06-36E5-1946-813F-BA60EAE07E95}"/>
              </a:ext>
            </a:extLst>
          </p:cNvPr>
          <p:cNvSpPr>
            <a:spLocks noGrp="1"/>
          </p:cNvSpPr>
          <p:nvPr>
            <p:ph type="title"/>
          </p:nvPr>
        </p:nvSpPr>
        <p:spPr>
          <a:xfrm>
            <a:off x="4572001" y="601744"/>
            <a:ext cx="6781800" cy="1338696"/>
          </a:xfrm>
        </p:spPr>
        <p:txBody>
          <a:bodyPr>
            <a:normAutofit/>
          </a:bodyPr>
          <a:lstStyle/>
          <a:p>
            <a:pPr algn="ctr"/>
            <a:r>
              <a:rPr lang="en-US" sz="5400" b="1" dirty="0"/>
              <a:t>Intake</a:t>
            </a:r>
          </a:p>
        </p:txBody>
      </p:sp>
      <p:pic>
        <p:nvPicPr>
          <p:cNvPr id="8" name="Picture 7" descr="Pen placed on top of a signature line">
            <a:extLst>
              <a:ext uri="{FF2B5EF4-FFF2-40B4-BE49-F238E27FC236}">
                <a16:creationId xmlns:a16="http://schemas.microsoft.com/office/drawing/2014/main" id="{E0202B99-433B-87D1-A8CC-40AA0FBBD918}"/>
              </a:ext>
            </a:extLst>
          </p:cNvPr>
          <p:cNvPicPr>
            <a:picLocks noChangeAspect="1"/>
          </p:cNvPicPr>
          <p:nvPr/>
        </p:nvPicPr>
        <p:blipFill rotWithShape="1">
          <a:blip r:embed="rId2"/>
          <a:srcRect l="56674" r="6780"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6" name="Content Placeholder 5">
            <a:extLst>
              <a:ext uri="{FF2B5EF4-FFF2-40B4-BE49-F238E27FC236}">
                <a16:creationId xmlns:a16="http://schemas.microsoft.com/office/drawing/2014/main" id="{C8D3CED3-6657-4047-817D-A6F3009DC462}"/>
              </a:ext>
            </a:extLst>
          </p:cNvPr>
          <p:cNvSpPr>
            <a:spLocks noGrp="1"/>
          </p:cNvSpPr>
          <p:nvPr>
            <p:ph idx="1"/>
          </p:nvPr>
        </p:nvSpPr>
        <p:spPr>
          <a:xfrm>
            <a:off x="4572001" y="2201958"/>
            <a:ext cx="6781800" cy="3900730"/>
          </a:xfrm>
        </p:spPr>
        <p:txBody>
          <a:bodyPr anchor="t">
            <a:normAutofit/>
          </a:bodyPr>
          <a:lstStyle/>
          <a:p>
            <a:r>
              <a:rPr lang="en-US" sz="3600" b="1" dirty="0">
                <a:latin typeface="Calibri" panose="020F0502020204030204" pitchFamily="34" charset="0"/>
                <a:cs typeface="Calibri" panose="020F0502020204030204" pitchFamily="34" charset="0"/>
              </a:rPr>
              <a:t>Define: </a:t>
            </a:r>
            <a:r>
              <a:rPr lang="en-US" sz="3600" i="0" dirty="0">
                <a:effectLst/>
                <a:latin typeface="Calibri" panose="020F0502020204030204" pitchFamily="34" charset="0"/>
                <a:cs typeface="Calibri" panose="020F0502020204030204" pitchFamily="34" charset="0"/>
              </a:rPr>
              <a:t>The counseling intake form provides you with the initial background on the client. </a:t>
            </a:r>
          </a:p>
          <a:p>
            <a:endParaRPr lang="en-US" sz="2000" dirty="0"/>
          </a:p>
        </p:txBody>
      </p:sp>
    </p:spTree>
    <p:extLst>
      <p:ext uri="{BB962C8B-B14F-4D97-AF65-F5344CB8AC3E}">
        <p14:creationId xmlns:p14="http://schemas.microsoft.com/office/powerpoint/2010/main" val="1030166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14+ Client Intake Forms in PDF | MS Word | Excel">
            <a:extLst>
              <a:ext uri="{FF2B5EF4-FFF2-40B4-BE49-F238E27FC236}">
                <a16:creationId xmlns:a16="http://schemas.microsoft.com/office/drawing/2014/main" id="{1B7ACFFB-86E1-4543-BB17-056CB9532D76}"/>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326524" y="175294"/>
            <a:ext cx="5029200" cy="650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288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4EAC13-463A-1046-BDF6-7A633A5DB46A}"/>
              </a:ext>
            </a:extLst>
          </p:cNvPr>
          <p:cNvSpPr>
            <a:spLocks noGrp="1"/>
          </p:cNvSpPr>
          <p:nvPr>
            <p:ph type="title"/>
          </p:nvPr>
        </p:nvSpPr>
        <p:spPr>
          <a:xfrm>
            <a:off x="7239014" y="525982"/>
            <a:ext cx="4282983" cy="1200361"/>
          </a:xfrm>
        </p:spPr>
        <p:txBody>
          <a:bodyPr anchor="b">
            <a:normAutofit/>
          </a:bodyPr>
          <a:lstStyle/>
          <a:p>
            <a:pPr algn="ctr"/>
            <a:r>
              <a:rPr lang="en-US" sz="3600" b="1" dirty="0"/>
              <a:t>Audience Engagement</a:t>
            </a:r>
          </a:p>
        </p:txBody>
      </p:sp>
      <p:sp>
        <p:nvSpPr>
          <p:cNvPr id="12" name="Rectangle 1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Chat">
            <a:extLst>
              <a:ext uri="{FF2B5EF4-FFF2-40B4-BE49-F238E27FC236}">
                <a16:creationId xmlns:a16="http://schemas.microsoft.com/office/drawing/2014/main" id="{7A475232-69C5-A2C1-9CD9-2C3B712E3E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182" y="650494"/>
            <a:ext cx="5324142" cy="5324142"/>
          </a:xfrm>
          <a:prstGeom prst="rect">
            <a:avLst/>
          </a:prstGeom>
        </p:spPr>
      </p:pic>
      <p:sp>
        <p:nvSpPr>
          <p:cNvPr id="16" name="Rectangle 1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CB4859-A902-1A49-998A-8AF79C8E8672}"/>
              </a:ext>
            </a:extLst>
          </p:cNvPr>
          <p:cNvSpPr>
            <a:spLocks noGrp="1"/>
          </p:cNvSpPr>
          <p:nvPr>
            <p:ph idx="1"/>
          </p:nvPr>
        </p:nvSpPr>
        <p:spPr>
          <a:xfrm>
            <a:off x="7239012" y="2031101"/>
            <a:ext cx="4282984" cy="3511943"/>
          </a:xfrm>
        </p:spPr>
        <p:txBody>
          <a:bodyPr anchor="ctr">
            <a:normAutofit/>
          </a:bodyPr>
          <a:lstStyle/>
          <a:p>
            <a:r>
              <a:rPr lang="en-US" sz="2400" dirty="0"/>
              <a:t>How do you explain the intake process to clients?</a:t>
            </a:r>
          </a:p>
          <a:p>
            <a:r>
              <a:rPr lang="en-US" sz="2400" dirty="0"/>
              <a:t>Are you cognizant of the words that you use when speaking with clients?</a:t>
            </a:r>
          </a:p>
          <a:p>
            <a:r>
              <a:rPr lang="en-US" sz="2400" dirty="0"/>
              <a:t>Have you modified the language/words that you are used on the intake form? If so, provide an example.</a:t>
            </a:r>
          </a:p>
          <a:p>
            <a:endParaRPr lang="en-US" sz="1800" dirty="0"/>
          </a:p>
        </p:txBody>
      </p:sp>
      <p:sp>
        <p:nvSpPr>
          <p:cNvPr id="18" name="Rectangle 1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930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C822DC-F4F8-A944-AC1E-36B7B2FE836F}"/>
              </a:ext>
            </a:extLst>
          </p:cNvPr>
          <p:cNvSpPr>
            <a:spLocks noGrp="1"/>
          </p:cNvSpPr>
          <p:nvPr>
            <p:ph type="title"/>
          </p:nvPr>
        </p:nvSpPr>
        <p:spPr>
          <a:xfrm>
            <a:off x="1245072" y="1289765"/>
            <a:ext cx="3651101" cy="4270963"/>
          </a:xfrm>
        </p:spPr>
        <p:txBody>
          <a:bodyPr anchor="ctr">
            <a:normAutofit/>
          </a:bodyPr>
          <a:lstStyle/>
          <a:p>
            <a:pPr algn="ctr"/>
            <a:r>
              <a:rPr lang="en-US" sz="5200" b="1" dirty="0">
                <a:solidFill>
                  <a:srgbClr val="FFFFFF"/>
                </a:solidFill>
              </a:rPr>
              <a:t>Presentation Purpose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4B0CAAFC-D7CC-6944-9DA7-81339EAB87B4}"/>
              </a:ext>
            </a:extLst>
          </p:cNvPr>
          <p:cNvSpPr>
            <a:spLocks noGrp="1"/>
          </p:cNvSpPr>
          <p:nvPr>
            <p:ph idx="1"/>
          </p:nvPr>
        </p:nvSpPr>
        <p:spPr>
          <a:xfrm>
            <a:off x="6297233" y="518400"/>
            <a:ext cx="4771607" cy="5837949"/>
          </a:xfrm>
        </p:spPr>
        <p:txBody>
          <a:bodyPr anchor="ctr">
            <a:normAutofit/>
          </a:bodyPr>
          <a:lstStyle/>
          <a:p>
            <a:r>
              <a:rPr lang="en-US" b="0" i="0" dirty="0">
                <a:solidFill>
                  <a:schemeClr val="tx1">
                    <a:alpha val="80000"/>
                  </a:schemeClr>
                </a:solidFill>
                <a:effectLst/>
                <a:latin typeface="Times" pitchFamily="2" charset="0"/>
              </a:rPr>
              <a:t>The purpose of this presentation is to review and enhance audience members’ clinical practice when working with clients from various cultural backgrounds.</a:t>
            </a:r>
          </a:p>
          <a:p>
            <a:pPr marL="0" indent="0">
              <a:buNone/>
            </a:pPr>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039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F525EF7-91E7-3542-A791-E73D55528A53}"/>
              </a:ext>
            </a:extLst>
          </p:cNvPr>
          <p:cNvSpPr>
            <a:spLocks noGrp="1"/>
          </p:cNvSpPr>
          <p:nvPr>
            <p:ph type="title"/>
          </p:nvPr>
        </p:nvSpPr>
        <p:spPr>
          <a:xfrm>
            <a:off x="838200" y="620742"/>
            <a:ext cx="10515600" cy="1325563"/>
          </a:xfrm>
        </p:spPr>
        <p:txBody>
          <a:bodyPr>
            <a:normAutofit/>
          </a:bodyPr>
          <a:lstStyle/>
          <a:p>
            <a:r>
              <a:rPr lang="en-US" b="1" dirty="0">
                <a:solidFill>
                  <a:srgbClr val="FFFFFF"/>
                </a:solidFill>
              </a:rPr>
              <a:t>Sample Intake/Assessment Demographic Data</a:t>
            </a:r>
          </a:p>
        </p:txBody>
      </p:sp>
      <p:cxnSp>
        <p:nvCxnSpPr>
          <p:cNvPr id="14" name="Straight Connector 13">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F47C778-BBF7-1A4C-8262-9F381D283CB0}"/>
              </a:ext>
            </a:extLst>
          </p:cNvPr>
          <p:cNvSpPr>
            <a:spLocks noGrp="1"/>
          </p:cNvSpPr>
          <p:nvPr>
            <p:ph sz="half" idx="1"/>
          </p:nvPr>
        </p:nvSpPr>
        <p:spPr>
          <a:xfrm>
            <a:off x="838200" y="2266345"/>
            <a:ext cx="5097780" cy="3910617"/>
          </a:xfrm>
        </p:spPr>
        <p:txBody>
          <a:bodyPr>
            <a:normAutofit fontScale="92500" lnSpcReduction="10000"/>
          </a:bodyPr>
          <a:lstStyle/>
          <a:p>
            <a:r>
              <a:rPr lang="en-US" sz="2400" dirty="0">
                <a:solidFill>
                  <a:srgbClr val="FFFFFF"/>
                </a:solidFill>
              </a:rPr>
              <a:t>Date of Birth (Age)</a:t>
            </a:r>
          </a:p>
          <a:p>
            <a:r>
              <a:rPr lang="en-US" sz="2400" dirty="0">
                <a:solidFill>
                  <a:srgbClr val="FFFFFF"/>
                </a:solidFill>
              </a:rPr>
              <a:t>Race/Ethnicity</a:t>
            </a:r>
          </a:p>
          <a:p>
            <a:r>
              <a:rPr lang="en-US" sz="2400" dirty="0">
                <a:solidFill>
                  <a:srgbClr val="FFFFFF"/>
                </a:solidFill>
              </a:rPr>
              <a:t>Marital Status</a:t>
            </a:r>
          </a:p>
          <a:p>
            <a:r>
              <a:rPr lang="en-US" sz="2400" dirty="0">
                <a:solidFill>
                  <a:srgbClr val="FFFFFF"/>
                </a:solidFill>
              </a:rPr>
              <a:t>Educational level</a:t>
            </a:r>
          </a:p>
          <a:p>
            <a:r>
              <a:rPr lang="en-US" sz="2400" dirty="0">
                <a:solidFill>
                  <a:srgbClr val="FFFFFF"/>
                </a:solidFill>
              </a:rPr>
              <a:t>Religious/spiritual beliefs</a:t>
            </a:r>
          </a:p>
          <a:p>
            <a:r>
              <a:rPr lang="en-US" sz="2400" dirty="0">
                <a:solidFill>
                  <a:srgbClr val="FFFFFF"/>
                </a:solidFill>
              </a:rPr>
              <a:t>Legal issues/Incarceration background</a:t>
            </a:r>
          </a:p>
          <a:p>
            <a:r>
              <a:rPr lang="en-US" sz="2400" dirty="0">
                <a:solidFill>
                  <a:srgbClr val="FFFFFF"/>
                </a:solidFill>
              </a:rPr>
              <a:t>Living situation</a:t>
            </a:r>
          </a:p>
          <a:p>
            <a:r>
              <a:rPr lang="en-US" sz="2400" dirty="0">
                <a:solidFill>
                  <a:srgbClr val="FFFFFF"/>
                </a:solidFill>
              </a:rPr>
              <a:t>Social support</a:t>
            </a:r>
          </a:p>
          <a:p>
            <a:r>
              <a:rPr lang="en-US" sz="2400" dirty="0">
                <a:solidFill>
                  <a:srgbClr val="FFFFFF"/>
                </a:solidFill>
              </a:rPr>
              <a:t>Transportation</a:t>
            </a:r>
          </a:p>
        </p:txBody>
      </p:sp>
      <p:sp>
        <p:nvSpPr>
          <p:cNvPr id="7" name="Content Placeholder 6">
            <a:extLst>
              <a:ext uri="{FF2B5EF4-FFF2-40B4-BE49-F238E27FC236}">
                <a16:creationId xmlns:a16="http://schemas.microsoft.com/office/drawing/2014/main" id="{369537AC-226B-6B4E-B1E7-38B434E1CB73}"/>
              </a:ext>
            </a:extLst>
          </p:cNvPr>
          <p:cNvSpPr>
            <a:spLocks noGrp="1"/>
          </p:cNvSpPr>
          <p:nvPr>
            <p:ph sz="half" idx="2"/>
          </p:nvPr>
        </p:nvSpPr>
        <p:spPr>
          <a:xfrm>
            <a:off x="6256020" y="2266345"/>
            <a:ext cx="5097780" cy="3910618"/>
          </a:xfrm>
        </p:spPr>
        <p:txBody>
          <a:bodyPr>
            <a:normAutofit fontScale="92500" lnSpcReduction="10000"/>
          </a:bodyPr>
          <a:lstStyle/>
          <a:p>
            <a:r>
              <a:rPr lang="en-US" sz="2600" dirty="0">
                <a:solidFill>
                  <a:srgbClr val="FFFFFF"/>
                </a:solidFill>
              </a:rPr>
              <a:t>Medical Illness</a:t>
            </a:r>
          </a:p>
          <a:p>
            <a:r>
              <a:rPr lang="en-US" sz="2600" dirty="0">
                <a:solidFill>
                  <a:srgbClr val="FFFFFF"/>
                </a:solidFill>
              </a:rPr>
              <a:t>Medication </a:t>
            </a:r>
          </a:p>
          <a:p>
            <a:r>
              <a:rPr lang="en-US" sz="2600" dirty="0">
                <a:solidFill>
                  <a:srgbClr val="FFFFFF"/>
                </a:solidFill>
              </a:rPr>
              <a:t>Substance Use Issues</a:t>
            </a:r>
          </a:p>
          <a:p>
            <a:r>
              <a:rPr lang="en-US" sz="2600" dirty="0">
                <a:solidFill>
                  <a:srgbClr val="FFFFFF"/>
                </a:solidFill>
              </a:rPr>
              <a:t>Previous/Current Mental Health Issues</a:t>
            </a:r>
          </a:p>
          <a:p>
            <a:r>
              <a:rPr lang="en-US" sz="2600" dirty="0">
                <a:solidFill>
                  <a:srgbClr val="FFFFFF"/>
                </a:solidFill>
              </a:rPr>
              <a:t>Finances (e.g., support, SSI, SSDI, etc.).</a:t>
            </a:r>
          </a:p>
          <a:p>
            <a:r>
              <a:rPr lang="en-US" sz="2600" dirty="0">
                <a:solidFill>
                  <a:srgbClr val="FFFFFF"/>
                </a:solidFill>
              </a:rPr>
              <a:t>Employment</a:t>
            </a:r>
          </a:p>
          <a:p>
            <a:r>
              <a:rPr lang="en-US" sz="2600" dirty="0">
                <a:solidFill>
                  <a:srgbClr val="FFFFFF"/>
                </a:solidFill>
              </a:rPr>
              <a:t>Language </a:t>
            </a:r>
          </a:p>
          <a:p>
            <a:r>
              <a:rPr lang="en-US" sz="2600" dirty="0">
                <a:solidFill>
                  <a:srgbClr val="FFFFFF"/>
                </a:solidFill>
              </a:rPr>
              <a:t>Last physical</a:t>
            </a:r>
          </a:p>
          <a:p>
            <a:endParaRPr lang="en-US" sz="2200" dirty="0">
              <a:solidFill>
                <a:srgbClr val="FFFFFF"/>
              </a:solidFill>
            </a:endParaRPr>
          </a:p>
        </p:txBody>
      </p:sp>
    </p:spTree>
    <p:extLst>
      <p:ext uri="{BB962C8B-B14F-4D97-AF65-F5344CB8AC3E}">
        <p14:creationId xmlns:p14="http://schemas.microsoft.com/office/powerpoint/2010/main" val="147854290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7FE1-7114-9D49-AB72-AEBA0CCBE7ED}"/>
              </a:ext>
            </a:extLst>
          </p:cNvPr>
          <p:cNvSpPr>
            <a:spLocks noGrp="1"/>
          </p:cNvSpPr>
          <p:nvPr>
            <p:ph type="title"/>
          </p:nvPr>
        </p:nvSpPr>
        <p:spPr/>
        <p:txBody>
          <a:bodyPr/>
          <a:lstStyle/>
          <a:p>
            <a:pPr algn="ctr"/>
            <a:r>
              <a:rPr lang="en-US" b="1" dirty="0"/>
              <a:t>Communication</a:t>
            </a:r>
          </a:p>
        </p:txBody>
      </p:sp>
      <p:graphicFrame>
        <p:nvGraphicFramePr>
          <p:cNvPr id="5" name="Content Placeholder 2">
            <a:extLst>
              <a:ext uri="{FF2B5EF4-FFF2-40B4-BE49-F238E27FC236}">
                <a16:creationId xmlns:a16="http://schemas.microsoft.com/office/drawing/2014/main" id="{1652E809-D21B-437E-34BD-97FB7F5EAFDF}"/>
              </a:ext>
            </a:extLst>
          </p:cNvPr>
          <p:cNvGraphicFramePr>
            <a:graphicFrameLocks noGrp="1"/>
          </p:cNvGraphicFramePr>
          <p:nvPr>
            <p:ph idx="1"/>
            <p:extLst>
              <p:ext uri="{D42A27DB-BD31-4B8C-83A1-F6EECF244321}">
                <p14:modId xmlns:p14="http://schemas.microsoft.com/office/powerpoint/2010/main" val="13102519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03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9AE906-2E13-2D4A-B9EF-4941AEBC1216}"/>
              </a:ext>
            </a:extLst>
          </p:cNvPr>
          <p:cNvSpPr>
            <a:spLocks noGrp="1"/>
          </p:cNvSpPr>
          <p:nvPr>
            <p:ph type="title"/>
          </p:nvPr>
        </p:nvSpPr>
        <p:spPr>
          <a:xfrm>
            <a:off x="808638" y="386930"/>
            <a:ext cx="9236700" cy="1188950"/>
          </a:xfrm>
        </p:spPr>
        <p:txBody>
          <a:bodyPr anchor="b">
            <a:normAutofit/>
          </a:bodyPr>
          <a:lstStyle/>
          <a:p>
            <a:pPr algn="ctr"/>
            <a:r>
              <a:rPr lang="en-US" sz="5400" b="1" dirty="0"/>
              <a:t>Case Study Questions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4B066C0-84CC-8D46-A13A-39B37043F33D}"/>
              </a:ext>
            </a:extLst>
          </p:cNvPr>
          <p:cNvSpPr>
            <a:spLocks noGrp="1"/>
          </p:cNvSpPr>
          <p:nvPr>
            <p:ph idx="1"/>
          </p:nvPr>
        </p:nvSpPr>
        <p:spPr>
          <a:xfrm>
            <a:off x="793660" y="2599509"/>
            <a:ext cx="10143668" cy="3435531"/>
          </a:xfrm>
        </p:spPr>
        <p:txBody>
          <a:bodyPr anchor="ctr">
            <a:normAutofit/>
          </a:bodyPr>
          <a:lstStyle/>
          <a:p>
            <a:pPr marL="514350" indent="-514350">
              <a:buFont typeface="+mj-lt"/>
              <a:buAutoNum type="arabicPeriod"/>
            </a:pPr>
            <a:r>
              <a:rPr lang="en-US" dirty="0"/>
              <a:t>What are some cultural aspects of the client did you notice?</a:t>
            </a:r>
          </a:p>
          <a:p>
            <a:pPr marL="514350" indent="-514350">
              <a:buFont typeface="+mj-lt"/>
              <a:buAutoNum type="arabicPeriod"/>
            </a:pPr>
            <a:r>
              <a:rPr lang="en-US" dirty="0"/>
              <a:t>Can these aspects be factored during the intake/assessment process?</a:t>
            </a:r>
          </a:p>
          <a:p>
            <a:pPr marL="514350" indent="-514350">
              <a:buFont typeface="+mj-lt"/>
              <a:buAutoNum type="arabicPeriod"/>
            </a:pPr>
            <a:r>
              <a:rPr lang="en-US" dirty="0"/>
              <a:t>How should these aspects be factored during the intake/assessment process? </a:t>
            </a:r>
          </a:p>
          <a:p>
            <a:pPr marL="0" indent="0">
              <a:buNone/>
            </a:pPr>
            <a:endParaRPr lang="en-US" sz="2400" dirty="0"/>
          </a:p>
        </p:txBody>
      </p:sp>
    </p:spTree>
    <p:extLst>
      <p:ext uri="{BB962C8B-B14F-4D97-AF65-F5344CB8AC3E}">
        <p14:creationId xmlns:p14="http://schemas.microsoft.com/office/powerpoint/2010/main" val="2677068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3EDC56-39F3-1849-9E03-48208CC97C3D}"/>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000" b="1" kern="1200" dirty="0">
                <a:solidFill>
                  <a:schemeClr val="tx1"/>
                </a:solidFill>
                <a:latin typeface="+mj-lt"/>
                <a:ea typeface="+mj-ea"/>
                <a:cs typeface="+mj-cs"/>
              </a:rPr>
              <a:t>Case Study Sample</a:t>
            </a:r>
          </a:p>
        </p:txBody>
      </p:sp>
      <p:sp>
        <p:nvSpPr>
          <p:cNvPr id="3" name="Content Placeholder 2">
            <a:extLst>
              <a:ext uri="{FF2B5EF4-FFF2-40B4-BE49-F238E27FC236}">
                <a16:creationId xmlns:a16="http://schemas.microsoft.com/office/drawing/2014/main" id="{A69C7909-CE2B-2C4B-BC0A-2273E98A98BC}"/>
              </a:ext>
            </a:extLst>
          </p:cNvPr>
          <p:cNvSpPr>
            <a:spLocks noGrp="1"/>
          </p:cNvSpPr>
          <p:nvPr>
            <p:ph idx="1"/>
          </p:nvPr>
        </p:nvSpPr>
        <p:spPr>
          <a:xfrm>
            <a:off x="1521055" y="4585950"/>
            <a:ext cx="9144000" cy="1182135"/>
          </a:xfrm>
        </p:spPr>
        <p:txBody>
          <a:bodyPr vert="horz" lIns="91440" tIns="45720" rIns="91440" bIns="45720" rtlCol="0" anchor="ctr">
            <a:normAutofit/>
          </a:bodyPr>
          <a:lstStyle/>
          <a:p>
            <a:pPr marL="0" indent="0" algn="ctr">
              <a:buNone/>
            </a:pPr>
            <a:r>
              <a:rPr lang="en-US" kern="1200" dirty="0">
                <a:solidFill>
                  <a:schemeClr val="tx1"/>
                </a:solidFill>
                <a:latin typeface="+mn-lt"/>
                <a:ea typeface="+mn-ea"/>
                <a:cs typeface="+mn-cs"/>
              </a:rPr>
              <a:t>Case Study-Tamara (See Word Document)</a:t>
            </a:r>
          </a:p>
        </p:txBody>
      </p:sp>
    </p:spTree>
    <p:extLst>
      <p:ext uri="{BB962C8B-B14F-4D97-AF65-F5344CB8AC3E}">
        <p14:creationId xmlns:p14="http://schemas.microsoft.com/office/powerpoint/2010/main" val="2751047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90B544-CB32-D04B-A851-95BE820B96F3}"/>
              </a:ext>
            </a:extLst>
          </p:cNvPr>
          <p:cNvSpPr>
            <a:spLocks noGrp="1"/>
          </p:cNvSpPr>
          <p:nvPr>
            <p:ph type="title"/>
          </p:nvPr>
        </p:nvSpPr>
        <p:spPr>
          <a:xfrm>
            <a:off x="1153618" y="1239927"/>
            <a:ext cx="4008586" cy="4680583"/>
          </a:xfrm>
        </p:spPr>
        <p:txBody>
          <a:bodyPr anchor="ctr">
            <a:normAutofit/>
          </a:bodyPr>
          <a:lstStyle/>
          <a:p>
            <a:pPr algn="ctr"/>
            <a:r>
              <a:rPr lang="en-US" sz="5200" b="1" dirty="0"/>
              <a:t>Assessment</a:t>
            </a:r>
          </a:p>
        </p:txBody>
      </p:sp>
      <p:sp>
        <p:nvSpPr>
          <p:cNvPr id="21" name="Content Placeholder 2">
            <a:extLst>
              <a:ext uri="{FF2B5EF4-FFF2-40B4-BE49-F238E27FC236}">
                <a16:creationId xmlns:a16="http://schemas.microsoft.com/office/drawing/2014/main" id="{C18BEB7F-0E92-1447-A2FF-978096B3364C}"/>
              </a:ext>
            </a:extLst>
          </p:cNvPr>
          <p:cNvSpPr>
            <a:spLocks noGrp="1"/>
          </p:cNvSpPr>
          <p:nvPr>
            <p:ph idx="1"/>
          </p:nvPr>
        </p:nvSpPr>
        <p:spPr>
          <a:xfrm>
            <a:off x="5162204" y="1239927"/>
            <a:ext cx="6101543" cy="4680583"/>
          </a:xfrm>
        </p:spPr>
        <p:txBody>
          <a:bodyPr anchor="ctr">
            <a:normAutofit fontScale="92500" lnSpcReduction="20000"/>
          </a:bodyPr>
          <a:lstStyle/>
          <a:p>
            <a:r>
              <a:rPr lang="en-US" sz="2400" b="1" dirty="0"/>
              <a:t>Purpose: </a:t>
            </a:r>
            <a:r>
              <a:rPr lang="en-US" sz="2400" dirty="0"/>
              <a:t>to obtain crucial clinical information about clients and implement clinical judgments to further the counseling procedures. </a:t>
            </a:r>
          </a:p>
          <a:p>
            <a:r>
              <a:rPr lang="en-US" sz="2400" b="1" dirty="0"/>
              <a:t>Defined: </a:t>
            </a:r>
            <a:r>
              <a:rPr lang="en-US" sz="2400" dirty="0"/>
              <a:t>The practice of assessment entails the collection of information in order to identify, analyze, evaluate, and address the problems, issues, and circumstances of clients in the counseling relationship. Assessment is used as a basis for identifying problems, planning interventions, evaluating and/or diagnosing clients, and informing clients and stakeholders</a:t>
            </a:r>
          </a:p>
          <a:p>
            <a:r>
              <a:rPr lang="en-US" sz="2400" b="1" dirty="0"/>
              <a:t>Biopsychosocial Assessment: </a:t>
            </a:r>
            <a:r>
              <a:rPr lang="en-US" sz="2400" b="0" i="0" dirty="0">
                <a:effectLst/>
                <a:latin typeface="Google Sans"/>
              </a:rPr>
              <a:t>an assessment typically conducted by therapists and counselors at the beginning of therapy, which assesses for biological, psychological, and social factors that can be contributing to a problem or problems with a client.</a:t>
            </a:r>
            <a:endParaRPr lang="en-US" sz="2400" dirty="0"/>
          </a:p>
        </p:txBody>
      </p:sp>
    </p:spTree>
    <p:extLst>
      <p:ext uri="{BB962C8B-B14F-4D97-AF65-F5344CB8AC3E}">
        <p14:creationId xmlns:p14="http://schemas.microsoft.com/office/powerpoint/2010/main" val="470286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88DBDCC-A30B-1347-8298-5210DC658D41}"/>
              </a:ext>
            </a:extLst>
          </p:cNvPr>
          <p:cNvSpPr>
            <a:spLocks noGrp="1"/>
          </p:cNvSpPr>
          <p:nvPr>
            <p:ph type="title"/>
          </p:nvPr>
        </p:nvSpPr>
        <p:spPr>
          <a:xfrm>
            <a:off x="1188069" y="381935"/>
            <a:ext cx="4008583" cy="5974414"/>
          </a:xfrm>
        </p:spPr>
        <p:txBody>
          <a:bodyPr anchor="ctr">
            <a:normAutofit/>
          </a:bodyPr>
          <a:lstStyle/>
          <a:p>
            <a:pPr algn="ctr"/>
            <a:r>
              <a:rPr lang="en-US" sz="6200" b="1" dirty="0">
                <a:solidFill>
                  <a:srgbClr val="FFFFFF"/>
                </a:solidFill>
              </a:rPr>
              <a:t>Assessment Example</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B8F7EF99-C801-CA47-81CF-0A809047E8CD}"/>
              </a:ext>
            </a:extLst>
          </p:cNvPr>
          <p:cNvSpPr>
            <a:spLocks noGrp="1"/>
          </p:cNvSpPr>
          <p:nvPr>
            <p:ph idx="1"/>
          </p:nvPr>
        </p:nvSpPr>
        <p:spPr>
          <a:xfrm>
            <a:off x="6297233" y="518400"/>
            <a:ext cx="4771607" cy="5837949"/>
          </a:xfrm>
        </p:spPr>
        <p:txBody>
          <a:bodyPr anchor="ctr">
            <a:normAutofit/>
          </a:bodyPr>
          <a:lstStyle/>
          <a:p>
            <a:pPr marL="0" indent="0" algn="ctr">
              <a:buNone/>
            </a:pPr>
            <a:r>
              <a:rPr lang="en-US" sz="3600" dirty="0">
                <a:solidFill>
                  <a:schemeClr val="tx1">
                    <a:alpha val="80000"/>
                  </a:schemeClr>
                </a:solidFill>
              </a:rPr>
              <a:t>Adult Diagnostic Assessment </a:t>
            </a:r>
          </a:p>
          <a:p>
            <a:pPr marL="0" indent="0" algn="ctr">
              <a:buNone/>
            </a:pPr>
            <a:r>
              <a:rPr lang="en-US" sz="3600" dirty="0">
                <a:solidFill>
                  <a:schemeClr val="tx1">
                    <a:alpha val="80000"/>
                  </a:schemeClr>
                </a:solidFill>
              </a:rPr>
              <a:t>(See Word Document)</a:t>
            </a:r>
          </a:p>
          <a:p>
            <a:pPr marL="0" indent="0">
              <a:buNone/>
            </a:pPr>
            <a:endParaRPr lang="en-US"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064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09589A-5998-DC40-93CE-E9B0E4330D72}"/>
              </a:ext>
            </a:extLst>
          </p:cNvPr>
          <p:cNvSpPr>
            <a:spLocks noGrp="1"/>
          </p:cNvSpPr>
          <p:nvPr>
            <p:ph type="title"/>
          </p:nvPr>
        </p:nvSpPr>
        <p:spPr>
          <a:xfrm>
            <a:off x="645064" y="525982"/>
            <a:ext cx="4282983" cy="1200361"/>
          </a:xfrm>
        </p:spPr>
        <p:txBody>
          <a:bodyPr anchor="b">
            <a:normAutofit/>
          </a:bodyPr>
          <a:lstStyle/>
          <a:p>
            <a:r>
              <a:rPr lang="en-US" sz="3600" b="1" dirty="0"/>
              <a:t>Audience Questions</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0B45C78-A96D-0343-B0B7-FF7E88E82606}"/>
              </a:ext>
            </a:extLst>
          </p:cNvPr>
          <p:cNvSpPr>
            <a:spLocks noGrp="1"/>
          </p:cNvSpPr>
          <p:nvPr>
            <p:ph idx="1"/>
          </p:nvPr>
        </p:nvSpPr>
        <p:spPr>
          <a:xfrm>
            <a:off x="221551" y="2031101"/>
            <a:ext cx="5327911" cy="3511943"/>
          </a:xfrm>
        </p:spPr>
        <p:txBody>
          <a:bodyPr anchor="ctr">
            <a:normAutofit fontScale="92500" lnSpcReduction="10000"/>
          </a:bodyPr>
          <a:lstStyle/>
          <a:p>
            <a:r>
              <a:rPr lang="en-US" dirty="0"/>
              <a:t>What are some cultural aspects within the sample assessments did you notice?</a:t>
            </a:r>
          </a:p>
          <a:p>
            <a:r>
              <a:rPr lang="en-US" dirty="0"/>
              <a:t>What some cultural dimensions that you capture in your assessments?</a:t>
            </a:r>
          </a:p>
          <a:p>
            <a:r>
              <a:rPr lang="en-US" dirty="0"/>
              <a:t>How can the cultural information collected from an assessment be used when treatment planning with clients? </a:t>
            </a:r>
          </a:p>
          <a:p>
            <a:endParaRPr lang="en-US" sz="1800"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Classroom">
            <a:extLst>
              <a:ext uri="{FF2B5EF4-FFF2-40B4-BE49-F238E27FC236}">
                <a16:creationId xmlns:a16="http://schemas.microsoft.com/office/drawing/2014/main" id="{75B8AF1F-B5E7-9C84-9860-3672641CDB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9676" y="650494"/>
            <a:ext cx="5324142" cy="5324142"/>
          </a:xfrm>
          <a:prstGeom prst="rect">
            <a:avLst/>
          </a:prstGeom>
        </p:spPr>
      </p:pic>
    </p:spTree>
    <p:extLst>
      <p:ext uri="{BB962C8B-B14F-4D97-AF65-F5344CB8AC3E}">
        <p14:creationId xmlns:p14="http://schemas.microsoft.com/office/powerpoint/2010/main" val="3603303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FE8874E-E20C-D142-85CE-9193740D493A}"/>
              </a:ext>
            </a:extLst>
          </p:cNvPr>
          <p:cNvSpPr>
            <a:spLocks noGrp="1"/>
          </p:cNvSpPr>
          <p:nvPr>
            <p:ph type="title"/>
          </p:nvPr>
        </p:nvSpPr>
        <p:spPr>
          <a:xfrm>
            <a:off x="6777978" y="2944090"/>
            <a:ext cx="4610524" cy="2387600"/>
          </a:xfrm>
        </p:spPr>
        <p:txBody>
          <a:bodyPr vert="horz" lIns="91440" tIns="45720" rIns="91440" bIns="45720" rtlCol="0" anchor="t">
            <a:normAutofit/>
          </a:bodyPr>
          <a:lstStyle/>
          <a:p>
            <a:pPr algn="ctr"/>
            <a:r>
              <a:rPr lang="en-US" sz="5400" b="1" kern="1200" dirty="0">
                <a:solidFill>
                  <a:schemeClr val="tx1"/>
                </a:solidFill>
                <a:latin typeface="+mj-lt"/>
                <a:ea typeface="+mj-ea"/>
                <a:cs typeface="+mj-cs"/>
              </a:rPr>
              <a:t>Treatment Planning</a:t>
            </a:r>
          </a:p>
        </p:txBody>
      </p:sp>
      <p:sp>
        <p:nvSpPr>
          <p:cNvPr id="13" name="Rectangle 1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Hospital First Aid">
            <a:extLst>
              <a:ext uri="{FF2B5EF4-FFF2-40B4-BE49-F238E27FC236}">
                <a16:creationId xmlns:a16="http://schemas.microsoft.com/office/drawing/2014/main" id="{6907F60F-6A5B-9077-FFE3-ED0DC4FEA0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612" y="666728"/>
            <a:ext cx="5465791" cy="5465791"/>
          </a:xfrm>
          <a:prstGeom prst="rect">
            <a:avLst/>
          </a:prstGeom>
        </p:spPr>
      </p:pic>
      <p:grpSp>
        <p:nvGrpSpPr>
          <p:cNvPr id="17" name="Group 1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33103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F53687-9391-BB49-B1D4-8554377B4CAD}"/>
              </a:ext>
            </a:extLst>
          </p:cNvPr>
          <p:cNvSpPr>
            <a:spLocks noGrp="1"/>
          </p:cNvSpPr>
          <p:nvPr>
            <p:ph type="title"/>
          </p:nvPr>
        </p:nvSpPr>
        <p:spPr>
          <a:xfrm>
            <a:off x="686834" y="1153572"/>
            <a:ext cx="3200400" cy="4461163"/>
          </a:xfrm>
        </p:spPr>
        <p:txBody>
          <a:bodyPr>
            <a:normAutofit/>
          </a:bodyPr>
          <a:lstStyle/>
          <a:p>
            <a:pPr algn="ctr"/>
            <a:r>
              <a:rPr lang="en-US" b="1" dirty="0">
                <a:solidFill>
                  <a:srgbClr val="FFFFFF"/>
                </a:solidFill>
              </a:rPr>
              <a:t>Treatment Planning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6A74204-46F6-184B-A8AE-44C8751D146C}"/>
              </a:ext>
            </a:extLst>
          </p:cNvPr>
          <p:cNvSpPr>
            <a:spLocks noGrp="1"/>
          </p:cNvSpPr>
          <p:nvPr>
            <p:ph idx="1"/>
          </p:nvPr>
        </p:nvSpPr>
        <p:spPr>
          <a:xfrm>
            <a:off x="4447308" y="591344"/>
            <a:ext cx="6906491" cy="5585619"/>
          </a:xfrm>
        </p:spPr>
        <p:txBody>
          <a:bodyPr anchor="ctr">
            <a:normAutofit/>
          </a:bodyPr>
          <a:lstStyle/>
          <a:p>
            <a:r>
              <a:rPr lang="en-US" b="0" i="0" dirty="0">
                <a:effectLst/>
                <a:latin typeface="Calibri" panose="020F0502020204030204" pitchFamily="34" charset="0"/>
                <a:cs typeface="Calibri" panose="020F0502020204030204" pitchFamily="34" charset="0"/>
              </a:rPr>
              <a:t>A treatment planning may include the patient or client's personal information, the diagnosis (or diagnoses, as is often the case with mental illness), a general outline of the treatment prescribed, and space to measure outcomes as the client progresses through treatment.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1911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3817-625A-7C42-8682-F2884CB43FC1}"/>
              </a:ext>
            </a:extLst>
          </p:cNvPr>
          <p:cNvSpPr>
            <a:spLocks noGrp="1"/>
          </p:cNvSpPr>
          <p:nvPr>
            <p:ph type="title"/>
          </p:nvPr>
        </p:nvSpPr>
        <p:spPr/>
        <p:txBody>
          <a:bodyPr/>
          <a:lstStyle/>
          <a:p>
            <a:pPr algn="ctr"/>
            <a:r>
              <a:rPr lang="en-US" b="1" dirty="0"/>
              <a:t>Types of Treatment Plans</a:t>
            </a:r>
          </a:p>
        </p:txBody>
      </p:sp>
      <p:sp>
        <p:nvSpPr>
          <p:cNvPr id="3" name="Content Placeholder 2">
            <a:extLst>
              <a:ext uri="{FF2B5EF4-FFF2-40B4-BE49-F238E27FC236}">
                <a16:creationId xmlns:a16="http://schemas.microsoft.com/office/drawing/2014/main" id="{E77290A5-DF8B-A44C-A960-FF598E78B09D}"/>
              </a:ext>
            </a:extLst>
          </p:cNvPr>
          <p:cNvSpPr>
            <a:spLocks noGrp="1"/>
          </p:cNvSpPr>
          <p:nvPr>
            <p:ph idx="1"/>
          </p:nvPr>
        </p:nvSpPr>
        <p:spPr/>
        <p:txBody>
          <a:bodyPr/>
          <a:lstStyle/>
          <a:p>
            <a:r>
              <a:rPr lang="en-US" sz="3600" dirty="0"/>
              <a:t>Individualized Plan for Employment</a:t>
            </a:r>
          </a:p>
          <a:p>
            <a:r>
              <a:rPr lang="en-US" sz="3600" dirty="0"/>
              <a:t>Person Centered Plan</a:t>
            </a:r>
          </a:p>
          <a:p>
            <a:endParaRPr lang="en-US" dirty="0"/>
          </a:p>
          <a:p>
            <a:endParaRPr lang="en-US" dirty="0"/>
          </a:p>
          <a:p>
            <a:endParaRPr lang="en-US" dirty="0"/>
          </a:p>
        </p:txBody>
      </p:sp>
    </p:spTree>
    <p:extLst>
      <p:ext uri="{BB962C8B-B14F-4D97-AF65-F5344CB8AC3E}">
        <p14:creationId xmlns:p14="http://schemas.microsoft.com/office/powerpoint/2010/main" val="151075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2E2ED1-36CE-BF69-4D09-F922BF48BE1B}"/>
              </a:ext>
            </a:extLst>
          </p:cNvPr>
          <p:cNvPicPr>
            <a:picLocks noChangeAspect="1"/>
          </p:cNvPicPr>
          <p:nvPr/>
        </p:nvPicPr>
        <p:blipFill rotWithShape="1">
          <a:blip r:embed="rId2">
            <a:duotone>
              <a:schemeClr val="bg2">
                <a:shade val="45000"/>
                <a:satMod val="135000"/>
              </a:schemeClr>
              <a:prstClr val="white"/>
            </a:duotone>
          </a:blip>
          <a:srcRect t="5055" b="1067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6DEA3B-F092-7A41-AE15-76CD9F97CDB0}"/>
              </a:ext>
            </a:extLst>
          </p:cNvPr>
          <p:cNvSpPr>
            <a:spLocks noGrp="1"/>
          </p:cNvSpPr>
          <p:nvPr>
            <p:ph type="title"/>
          </p:nvPr>
        </p:nvSpPr>
        <p:spPr>
          <a:xfrm>
            <a:off x="838200" y="365125"/>
            <a:ext cx="10515600" cy="1325563"/>
          </a:xfrm>
        </p:spPr>
        <p:txBody>
          <a:bodyPr>
            <a:normAutofit/>
          </a:bodyPr>
          <a:lstStyle/>
          <a:p>
            <a:r>
              <a:rPr lang="en-US" b="1" dirty="0"/>
              <a:t>Presentation Overview</a:t>
            </a:r>
          </a:p>
        </p:txBody>
      </p:sp>
      <p:graphicFrame>
        <p:nvGraphicFramePr>
          <p:cNvPr id="5" name="Content Placeholder 2">
            <a:extLst>
              <a:ext uri="{FF2B5EF4-FFF2-40B4-BE49-F238E27FC236}">
                <a16:creationId xmlns:a16="http://schemas.microsoft.com/office/drawing/2014/main" id="{92143B7B-4D27-A688-3066-5CF726467F68}"/>
              </a:ext>
            </a:extLst>
          </p:cNvPr>
          <p:cNvGraphicFramePr>
            <a:graphicFrameLocks noGrp="1"/>
          </p:cNvGraphicFramePr>
          <p:nvPr>
            <p:ph idx="1"/>
            <p:extLst>
              <p:ext uri="{D42A27DB-BD31-4B8C-83A1-F6EECF244321}">
                <p14:modId xmlns:p14="http://schemas.microsoft.com/office/powerpoint/2010/main" val="37207940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637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71CE4CB-6F49-8A4D-8E33-2816A04DC68B}"/>
              </a:ext>
            </a:extLst>
          </p:cNvPr>
          <p:cNvSpPr>
            <a:spLocks noGrp="1"/>
          </p:cNvSpPr>
          <p:nvPr>
            <p:ph type="title"/>
          </p:nvPr>
        </p:nvSpPr>
        <p:spPr>
          <a:xfrm>
            <a:off x="838200" y="365125"/>
            <a:ext cx="10515600" cy="1325563"/>
          </a:xfrm>
        </p:spPr>
        <p:txBody>
          <a:bodyPr>
            <a:normAutofit/>
          </a:bodyPr>
          <a:lstStyle/>
          <a:p>
            <a:pPr algn="ctr"/>
            <a:r>
              <a:rPr lang="en-US" sz="5400" dirty="0"/>
              <a:t>Aspects of Treatment Planning</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D81AED73-267B-5D40-876E-E8E24FF85B71}"/>
              </a:ext>
            </a:extLst>
          </p:cNvPr>
          <p:cNvSpPr>
            <a:spLocks noGrp="1"/>
          </p:cNvSpPr>
          <p:nvPr>
            <p:ph idx="1"/>
          </p:nvPr>
        </p:nvSpPr>
        <p:spPr>
          <a:xfrm>
            <a:off x="838200" y="1929384"/>
            <a:ext cx="10515600" cy="4251960"/>
          </a:xfrm>
        </p:spPr>
        <p:txBody>
          <a:bodyPr>
            <a:normAutofit/>
          </a:bodyPr>
          <a:lstStyle/>
          <a:p>
            <a:r>
              <a:rPr lang="en-US" sz="3200" dirty="0"/>
              <a:t>May take into consideration the following:</a:t>
            </a:r>
          </a:p>
          <a:p>
            <a:pPr lvl="1"/>
            <a:r>
              <a:rPr lang="en-US" sz="3200" dirty="0"/>
              <a:t>Assessment</a:t>
            </a:r>
          </a:p>
          <a:p>
            <a:pPr lvl="1"/>
            <a:r>
              <a:rPr lang="en-US" sz="3200" dirty="0"/>
              <a:t>Test results/evaluations</a:t>
            </a:r>
          </a:p>
          <a:p>
            <a:pPr lvl="1"/>
            <a:r>
              <a:rPr lang="en-US" sz="3200" dirty="0"/>
              <a:t>Intake information </a:t>
            </a:r>
          </a:p>
          <a:p>
            <a:pPr lvl="1"/>
            <a:r>
              <a:rPr lang="en-US" sz="3200" dirty="0"/>
              <a:t>Client’s demographic information</a:t>
            </a:r>
          </a:p>
          <a:p>
            <a:pPr lvl="1"/>
            <a:r>
              <a:rPr lang="en-US" sz="3200" dirty="0"/>
              <a:t>Client’s goals for counseling, employment, etc.  </a:t>
            </a:r>
          </a:p>
          <a:p>
            <a:pPr lvl="1"/>
            <a:endParaRPr lang="en-US" sz="2200" dirty="0"/>
          </a:p>
        </p:txBody>
      </p:sp>
    </p:spTree>
    <p:extLst>
      <p:ext uri="{BB962C8B-B14F-4D97-AF65-F5344CB8AC3E}">
        <p14:creationId xmlns:p14="http://schemas.microsoft.com/office/powerpoint/2010/main" val="4068516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FE8874E-E20C-D142-85CE-9193740D493A}"/>
              </a:ext>
            </a:extLst>
          </p:cNvPr>
          <p:cNvSpPr>
            <a:spLocks noGrp="1"/>
          </p:cNvSpPr>
          <p:nvPr>
            <p:ph type="title"/>
          </p:nvPr>
        </p:nvSpPr>
        <p:spPr>
          <a:xfrm>
            <a:off x="838199" y="1093788"/>
            <a:ext cx="10506455" cy="2967208"/>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Case Conceptualization and Treatment Planning: Putting It All Together</a:t>
            </a: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346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9AE906-2E13-2D4A-B9EF-4941AEBC1216}"/>
              </a:ext>
            </a:extLst>
          </p:cNvPr>
          <p:cNvSpPr>
            <a:spLocks noGrp="1"/>
          </p:cNvSpPr>
          <p:nvPr>
            <p:ph type="title"/>
          </p:nvPr>
        </p:nvSpPr>
        <p:spPr>
          <a:xfrm>
            <a:off x="841248" y="426720"/>
            <a:ext cx="10506456" cy="1919141"/>
          </a:xfrm>
        </p:spPr>
        <p:txBody>
          <a:bodyPr anchor="b">
            <a:normAutofit/>
          </a:bodyPr>
          <a:lstStyle/>
          <a:p>
            <a:pPr algn="ctr"/>
            <a:r>
              <a:rPr lang="en-US" sz="6000" b="1" dirty="0"/>
              <a:t>Case Study Questions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4B066C0-84CC-8D46-A13A-39B37043F33D}"/>
              </a:ext>
            </a:extLst>
          </p:cNvPr>
          <p:cNvSpPr>
            <a:spLocks noGrp="1"/>
          </p:cNvSpPr>
          <p:nvPr>
            <p:ph idx="1"/>
          </p:nvPr>
        </p:nvSpPr>
        <p:spPr>
          <a:xfrm>
            <a:off x="841248" y="3337269"/>
            <a:ext cx="10509504" cy="2905686"/>
          </a:xfrm>
        </p:spPr>
        <p:txBody>
          <a:bodyPr>
            <a:normAutofit lnSpcReduction="10000"/>
          </a:bodyPr>
          <a:lstStyle/>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cs typeface="Calibri" panose="020F0502020204030204" pitchFamily="34" charset="0"/>
              </a:rPr>
              <a:t>What additional information would you need about his culture?</a:t>
            </a:r>
          </a:p>
          <a:p>
            <a:pPr marL="342900" marR="0" indent="-342900">
              <a:spcBef>
                <a:spcPts val="0"/>
              </a:spcBef>
              <a:spcAft>
                <a:spcPts val="0"/>
              </a:spcAft>
              <a:buFont typeface="+mj-lt"/>
              <a:buAutoNum type="arabicPeriod"/>
            </a:pP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cs typeface="Calibri" panose="020F0502020204030204" pitchFamily="34" charset="0"/>
              </a:rPr>
              <a:t>What kinds of values conflict might you experience due to the client’s culture?</a:t>
            </a:r>
          </a:p>
          <a:p>
            <a:pPr marL="571500" marR="0" indent="-342900">
              <a:spcBef>
                <a:spcPts val="0"/>
              </a:spcBef>
              <a:spcAft>
                <a:spcPts val="0"/>
              </a:spcAft>
              <a:buFont typeface="+mj-lt"/>
              <a:buAutoNum type="arabicPeriod"/>
            </a:pP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cs typeface="Calibri" panose="020F0502020204030204" pitchFamily="34" charset="0"/>
              </a:rPr>
              <a:t>What aspects of the client’s culture would you consider when completing, the intake, assessment, diagnosing, and treatment planning?</a:t>
            </a:r>
          </a:p>
          <a:p>
            <a:pPr marL="0" indent="0">
              <a:buNone/>
            </a:pPr>
            <a:endParaRPr lang="en-US" sz="2200" dirty="0"/>
          </a:p>
        </p:txBody>
      </p:sp>
    </p:spTree>
    <p:extLst>
      <p:ext uri="{BB962C8B-B14F-4D97-AF65-F5344CB8AC3E}">
        <p14:creationId xmlns:p14="http://schemas.microsoft.com/office/powerpoint/2010/main" val="3502835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3EDC56-39F3-1849-9E03-48208CC97C3D}"/>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000" b="1" kern="1200" dirty="0">
                <a:solidFill>
                  <a:schemeClr val="tx1"/>
                </a:solidFill>
                <a:latin typeface="+mj-lt"/>
                <a:ea typeface="+mj-ea"/>
                <a:cs typeface="+mj-cs"/>
              </a:rPr>
              <a:t>Final Case Study Sample</a:t>
            </a:r>
          </a:p>
        </p:txBody>
      </p:sp>
      <p:sp>
        <p:nvSpPr>
          <p:cNvPr id="3" name="Content Placeholder 2">
            <a:extLst>
              <a:ext uri="{FF2B5EF4-FFF2-40B4-BE49-F238E27FC236}">
                <a16:creationId xmlns:a16="http://schemas.microsoft.com/office/drawing/2014/main" id="{A69C7909-CE2B-2C4B-BC0A-2273E98A98BC}"/>
              </a:ext>
            </a:extLst>
          </p:cNvPr>
          <p:cNvSpPr>
            <a:spLocks noGrp="1"/>
          </p:cNvSpPr>
          <p:nvPr>
            <p:ph idx="1"/>
          </p:nvPr>
        </p:nvSpPr>
        <p:spPr>
          <a:xfrm>
            <a:off x="1521055" y="4585950"/>
            <a:ext cx="9144000" cy="1182135"/>
          </a:xfrm>
        </p:spPr>
        <p:txBody>
          <a:bodyPr vert="horz" lIns="91440" tIns="45720" rIns="91440" bIns="45720" rtlCol="0" anchor="ctr">
            <a:normAutofit/>
          </a:bodyPr>
          <a:lstStyle/>
          <a:p>
            <a:pPr marL="0" indent="0" algn="ctr">
              <a:buNone/>
            </a:pPr>
            <a:r>
              <a:rPr lang="en-US" dirty="0"/>
              <a:t>Final </a:t>
            </a:r>
            <a:r>
              <a:rPr lang="en-US" kern="1200" dirty="0">
                <a:solidFill>
                  <a:schemeClr val="tx1"/>
                </a:solidFill>
                <a:latin typeface="+mn-lt"/>
                <a:ea typeface="+mn-ea"/>
                <a:cs typeface="+mn-cs"/>
              </a:rPr>
              <a:t>Case Study-Mr. Nehru (See Word Document)</a:t>
            </a:r>
          </a:p>
        </p:txBody>
      </p:sp>
    </p:spTree>
    <p:extLst>
      <p:ext uri="{BB962C8B-B14F-4D97-AF65-F5344CB8AC3E}">
        <p14:creationId xmlns:p14="http://schemas.microsoft.com/office/powerpoint/2010/main" val="2697393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1">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91D284F-A661-5B41-963E-CAD269A67F46}"/>
              </a:ext>
            </a:extLst>
          </p:cNvPr>
          <p:cNvSpPr>
            <a:spLocks noGrp="1"/>
          </p:cNvSpPr>
          <p:nvPr>
            <p:ph type="title"/>
          </p:nvPr>
        </p:nvSpPr>
        <p:spPr>
          <a:xfrm>
            <a:off x="838200" y="365126"/>
            <a:ext cx="10515600" cy="1306440"/>
          </a:xfrm>
        </p:spPr>
        <p:txBody>
          <a:bodyPr>
            <a:normAutofit/>
          </a:bodyPr>
          <a:lstStyle/>
          <a:p>
            <a:pPr algn="ctr"/>
            <a:r>
              <a:rPr lang="en-US" sz="4000" b="1" dirty="0"/>
              <a:t>Next Steps After Today</a:t>
            </a:r>
          </a:p>
        </p:txBody>
      </p:sp>
      <p:sp>
        <p:nvSpPr>
          <p:cNvPr id="4" name="Content Placeholder 3">
            <a:extLst>
              <a:ext uri="{FF2B5EF4-FFF2-40B4-BE49-F238E27FC236}">
                <a16:creationId xmlns:a16="http://schemas.microsoft.com/office/drawing/2014/main" id="{F203C717-4BEE-9549-BDF8-FF1F42725A36}"/>
              </a:ext>
            </a:extLst>
          </p:cNvPr>
          <p:cNvSpPr>
            <a:spLocks noGrp="1"/>
          </p:cNvSpPr>
          <p:nvPr>
            <p:ph idx="1"/>
          </p:nvPr>
        </p:nvSpPr>
        <p:spPr>
          <a:xfrm>
            <a:off x="838200" y="1556871"/>
            <a:ext cx="6714066" cy="4594547"/>
          </a:xfrm>
        </p:spPr>
        <p:txBody>
          <a:bodyPr>
            <a:normAutofit fontScale="92500"/>
          </a:bodyPr>
          <a:lstStyle/>
          <a:p>
            <a:r>
              <a:rPr lang="en-US" sz="2400" dirty="0"/>
              <a:t>Select information can be reviewed at your agency to determine how diversity can be further enhanced:</a:t>
            </a:r>
          </a:p>
          <a:p>
            <a:pPr lvl="1"/>
            <a:r>
              <a:rPr lang="en-US" dirty="0"/>
              <a:t>Forms (e.g., intake, client demographic, assessments, etc.)</a:t>
            </a:r>
          </a:p>
          <a:p>
            <a:pPr lvl="1"/>
            <a:r>
              <a:rPr lang="en-US" dirty="0"/>
              <a:t>Agency policies (this can focus on the client experience or hiring practices)</a:t>
            </a:r>
          </a:p>
          <a:p>
            <a:pPr lvl="1"/>
            <a:r>
              <a:rPr lang="en-US" dirty="0"/>
              <a:t>Marketing materials (e.g., brochures, pamphlets, anything that you distribute)</a:t>
            </a:r>
          </a:p>
          <a:p>
            <a:pPr lvl="1"/>
            <a:r>
              <a:rPr lang="en-US" dirty="0"/>
              <a:t>Website audit (e.g., the types clients and staff that are represented, closed captioning videos.</a:t>
            </a:r>
          </a:p>
          <a:p>
            <a:pPr lvl="1"/>
            <a:r>
              <a:rPr lang="en-US" dirty="0"/>
              <a:t>Any written information (perhaps auditing the words that are used).</a:t>
            </a:r>
          </a:p>
          <a:p>
            <a:r>
              <a:rPr lang="en-US" sz="2400" dirty="0"/>
              <a:t>Others?</a:t>
            </a:r>
          </a:p>
          <a:p>
            <a:endParaRPr lang="en-US" sz="2000" dirty="0"/>
          </a:p>
          <a:p>
            <a:endParaRPr lang="en-US" sz="2000" dirty="0"/>
          </a:p>
        </p:txBody>
      </p:sp>
      <p:pic>
        <p:nvPicPr>
          <p:cNvPr id="6" name="Picture 5" descr="Multi-coloured paper-craft art">
            <a:extLst>
              <a:ext uri="{FF2B5EF4-FFF2-40B4-BE49-F238E27FC236}">
                <a16:creationId xmlns:a16="http://schemas.microsoft.com/office/drawing/2014/main" id="{E423E9C1-8407-40B0-2A48-E39594449F7A}"/>
              </a:ext>
            </a:extLst>
          </p:cNvPr>
          <p:cNvPicPr>
            <a:picLocks noChangeAspect="1"/>
          </p:cNvPicPr>
          <p:nvPr/>
        </p:nvPicPr>
        <p:blipFill rotWithShape="1">
          <a:blip r:embed="rId2"/>
          <a:srcRect l="20779" r="18990" b="1"/>
          <a:stretch/>
        </p:blipFill>
        <p:spPr>
          <a:xfrm>
            <a:off x="7989296" y="1843285"/>
            <a:ext cx="3364502" cy="3728611"/>
          </a:xfrm>
          <a:prstGeom prst="rect">
            <a:avLst/>
          </a:prstGeom>
        </p:spPr>
      </p:pic>
    </p:spTree>
    <p:extLst>
      <p:ext uri="{BB962C8B-B14F-4D97-AF65-F5344CB8AC3E}">
        <p14:creationId xmlns:p14="http://schemas.microsoft.com/office/powerpoint/2010/main" val="2283264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C26587-7688-954F-ADD2-DB2B7F4B2B02}"/>
              </a:ext>
            </a:extLst>
          </p:cNvPr>
          <p:cNvSpPr>
            <a:spLocks noGrp="1"/>
          </p:cNvSpPr>
          <p:nvPr>
            <p:ph type="title"/>
          </p:nvPr>
        </p:nvSpPr>
        <p:spPr>
          <a:xfrm>
            <a:off x="2197101" y="735283"/>
            <a:ext cx="4978399" cy="3165045"/>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Questions</a:t>
            </a:r>
          </a:p>
        </p:txBody>
      </p:sp>
      <p:pic>
        <p:nvPicPr>
          <p:cNvPr id="6" name="Graphic 5" descr="Questions">
            <a:extLst>
              <a:ext uri="{FF2B5EF4-FFF2-40B4-BE49-F238E27FC236}">
                <a16:creationId xmlns:a16="http://schemas.microsoft.com/office/drawing/2014/main" id="{1852F9E0-710D-33BD-7C16-E35CC53317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8" name="Graphic 7" descr="Questions">
            <a:extLst>
              <a:ext uri="{FF2B5EF4-FFF2-40B4-BE49-F238E27FC236}">
                <a16:creationId xmlns:a16="http://schemas.microsoft.com/office/drawing/2014/main" id="{DF974FF0-9642-43A7-B557-1E840A51BF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3463057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5241-E9E9-EC45-AA78-426AE4EC2836}"/>
              </a:ext>
            </a:extLst>
          </p:cNvPr>
          <p:cNvSpPr>
            <a:spLocks noGrp="1"/>
          </p:cNvSpPr>
          <p:nvPr>
            <p:ph type="title"/>
          </p:nvPr>
        </p:nvSpPr>
        <p:spPr/>
        <p:txBody>
          <a:bodyPr/>
          <a:lstStyle/>
          <a:p>
            <a:pPr algn="ctr"/>
            <a:r>
              <a:rPr lang="en-US" b="1" dirty="0"/>
              <a:t>Contact Information</a:t>
            </a:r>
          </a:p>
        </p:txBody>
      </p:sp>
      <p:sp>
        <p:nvSpPr>
          <p:cNvPr id="3" name="Content Placeholder 2">
            <a:extLst>
              <a:ext uri="{FF2B5EF4-FFF2-40B4-BE49-F238E27FC236}">
                <a16:creationId xmlns:a16="http://schemas.microsoft.com/office/drawing/2014/main" id="{4B33C55B-2E69-6448-B6AE-4FBBCAC8B430}"/>
              </a:ext>
            </a:extLst>
          </p:cNvPr>
          <p:cNvSpPr>
            <a:spLocks noGrp="1"/>
          </p:cNvSpPr>
          <p:nvPr>
            <p:ph idx="1"/>
          </p:nvPr>
        </p:nvSpPr>
        <p:spPr/>
        <p:txBody>
          <a:bodyPr>
            <a:normAutofit/>
          </a:bodyPr>
          <a:lstStyle/>
          <a:p>
            <a:pPr marL="0" indent="0">
              <a:buNone/>
            </a:pPr>
            <a:r>
              <a:rPr lang="en-US" sz="3200" dirty="0"/>
              <a:t>Dr. Glacia Ethridge</a:t>
            </a:r>
          </a:p>
          <a:p>
            <a:pPr marL="0" indent="0">
              <a:buNone/>
            </a:pPr>
            <a:r>
              <a:rPr lang="en-US" sz="3200" dirty="0">
                <a:hlinkClick r:id="rId2"/>
              </a:rPr>
              <a:t>s.t.phelpsandassociatesllc@gmail.com</a:t>
            </a:r>
            <a:endParaRPr lang="en-US" sz="3200" dirty="0"/>
          </a:p>
          <a:p>
            <a:pPr marL="0" indent="0">
              <a:buNone/>
            </a:pPr>
            <a:r>
              <a:rPr lang="en-US" sz="3200" dirty="0">
                <a:hlinkClick r:id="rId3"/>
              </a:rPr>
              <a:t>gethridg@ncat.edu</a:t>
            </a:r>
            <a:r>
              <a:rPr lang="en-US" sz="3200" dirty="0"/>
              <a:t> </a:t>
            </a:r>
          </a:p>
          <a:p>
            <a:pPr marL="0" indent="0">
              <a:buNone/>
            </a:pPr>
            <a:endParaRPr lang="en-US" sz="3200" dirty="0"/>
          </a:p>
          <a:p>
            <a:pPr marL="0" indent="0">
              <a:buNone/>
            </a:pPr>
            <a:r>
              <a:rPr lang="en-US" sz="3200" dirty="0"/>
              <a:t>Follow on LinkedIn</a:t>
            </a:r>
          </a:p>
        </p:txBody>
      </p:sp>
    </p:spTree>
    <p:extLst>
      <p:ext uri="{BB962C8B-B14F-4D97-AF65-F5344CB8AC3E}">
        <p14:creationId xmlns:p14="http://schemas.microsoft.com/office/powerpoint/2010/main" val="3676520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4EC53C-35C4-4E84-AFE2-A7D081852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descr="Working space background">
            <a:extLst>
              <a:ext uri="{FF2B5EF4-FFF2-40B4-BE49-F238E27FC236}">
                <a16:creationId xmlns:a16="http://schemas.microsoft.com/office/drawing/2014/main" id="{D8B00A1A-5215-5A1A-7927-D8EE61C1C935}"/>
              </a:ext>
            </a:extLst>
          </p:cNvPr>
          <p:cNvPicPr>
            <a:picLocks noChangeAspect="1"/>
          </p:cNvPicPr>
          <p:nvPr/>
        </p:nvPicPr>
        <p:blipFill rotWithShape="1">
          <a:blip r:embed="rId3">
            <a:duotone>
              <a:schemeClr val="accent1">
                <a:shade val="45000"/>
                <a:satMod val="135000"/>
              </a:schemeClr>
              <a:prstClr val="white"/>
            </a:duotone>
            <a:alphaModFix amt="35000"/>
          </a:blip>
          <a:srcRect t="5743" b="9987"/>
          <a:stretch/>
        </p:blipFill>
        <p:spPr>
          <a:xfrm>
            <a:off x="20" y="10"/>
            <a:ext cx="12191981" cy="6857989"/>
          </a:xfrm>
          <a:prstGeom prst="rect">
            <a:avLst/>
          </a:prstGeom>
        </p:spPr>
      </p:pic>
      <p:sp>
        <p:nvSpPr>
          <p:cNvPr id="2" name="Title 1">
            <a:extLst>
              <a:ext uri="{FF2B5EF4-FFF2-40B4-BE49-F238E27FC236}">
                <a16:creationId xmlns:a16="http://schemas.microsoft.com/office/drawing/2014/main" id="{3D5C0A8D-DF09-7141-9BA6-4DACD74DF4FD}"/>
              </a:ext>
            </a:extLst>
          </p:cNvPr>
          <p:cNvSpPr>
            <a:spLocks noGrp="1"/>
          </p:cNvSpPr>
          <p:nvPr>
            <p:ph type="title"/>
          </p:nvPr>
        </p:nvSpPr>
        <p:spPr>
          <a:xfrm>
            <a:off x="1256275" y="2271449"/>
            <a:ext cx="9679449" cy="2847058"/>
          </a:xfrm>
        </p:spPr>
        <p:txBody>
          <a:bodyPr vert="horz" lIns="91440" tIns="45720" rIns="91440" bIns="45720" rtlCol="0" anchor="b">
            <a:normAutofit/>
          </a:bodyPr>
          <a:lstStyle/>
          <a:p>
            <a:r>
              <a:rPr lang="en-US" sz="6200" dirty="0">
                <a:solidFill>
                  <a:srgbClr val="FFFFFF"/>
                </a:solidFill>
              </a:rPr>
              <a:t>Why it important to consider culture when working clients?</a:t>
            </a: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84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paper ships being led by a yellow ship">
            <a:extLst>
              <a:ext uri="{FF2B5EF4-FFF2-40B4-BE49-F238E27FC236}">
                <a16:creationId xmlns:a16="http://schemas.microsoft.com/office/drawing/2014/main" id="{88151ABB-B932-109A-4311-AD7D65EF8F6F}"/>
              </a:ext>
            </a:extLst>
          </p:cNvPr>
          <p:cNvPicPr>
            <a:picLocks noChangeAspect="1"/>
          </p:cNvPicPr>
          <p:nvPr/>
        </p:nvPicPr>
        <p:blipFill rotWithShape="1">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E982F0-2A01-0F49-9479-D2C043460519}"/>
              </a:ext>
            </a:extLst>
          </p:cNvPr>
          <p:cNvSpPr>
            <a:spLocks noGrp="1"/>
          </p:cNvSpPr>
          <p:nvPr>
            <p:ph type="title"/>
          </p:nvPr>
        </p:nvSpPr>
        <p:spPr>
          <a:xfrm>
            <a:off x="838200" y="365125"/>
            <a:ext cx="10515600" cy="1325563"/>
          </a:xfrm>
        </p:spPr>
        <p:txBody>
          <a:bodyPr>
            <a:normAutofit/>
          </a:bodyPr>
          <a:lstStyle/>
          <a:p>
            <a:pPr algn="ctr"/>
            <a:r>
              <a:rPr lang="en-US" b="1" dirty="0"/>
              <a:t>Culture</a:t>
            </a:r>
          </a:p>
        </p:txBody>
      </p:sp>
      <p:sp>
        <p:nvSpPr>
          <p:cNvPr id="3" name="Content Placeholder 2">
            <a:extLst>
              <a:ext uri="{FF2B5EF4-FFF2-40B4-BE49-F238E27FC236}">
                <a16:creationId xmlns:a16="http://schemas.microsoft.com/office/drawing/2014/main" id="{A446CE1F-ABBA-3446-8364-7BF0A48EA2FA}"/>
              </a:ext>
            </a:extLst>
          </p:cNvPr>
          <p:cNvSpPr>
            <a:spLocks noGrp="1"/>
          </p:cNvSpPr>
          <p:nvPr>
            <p:ph idx="1"/>
          </p:nvPr>
        </p:nvSpPr>
        <p:spPr>
          <a:xfrm>
            <a:off x="838200" y="1825625"/>
            <a:ext cx="10515600" cy="4351338"/>
          </a:xfrm>
        </p:spPr>
        <p:txBody>
          <a:bodyPr>
            <a:normAutofit/>
          </a:bodyPr>
          <a:lstStyle/>
          <a:p>
            <a:r>
              <a:rPr lang="en-US" dirty="0"/>
              <a:t>All graduate programs have at least one course on diversity.</a:t>
            </a:r>
          </a:p>
          <a:p>
            <a:r>
              <a:rPr lang="en-US" dirty="0"/>
              <a:t>Additionally, when pursuing a certification and licensure in the state of North Carolina, diversity is a course that must have been taken and successfully passed.</a:t>
            </a:r>
          </a:p>
          <a:p>
            <a:r>
              <a:rPr lang="en-US" dirty="0"/>
              <a:t>American Counseling Association (ACA) Code of Ethics</a:t>
            </a:r>
          </a:p>
          <a:p>
            <a:r>
              <a:rPr lang="en-US" dirty="0"/>
              <a:t>Commission on Rehabilitation Counselor Certification (CRCC) Code of Ethics</a:t>
            </a:r>
          </a:p>
        </p:txBody>
      </p:sp>
    </p:spTree>
    <p:extLst>
      <p:ext uri="{BB962C8B-B14F-4D97-AF65-F5344CB8AC3E}">
        <p14:creationId xmlns:p14="http://schemas.microsoft.com/office/powerpoint/2010/main" val="3288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puzzle with one red piece">
            <a:extLst>
              <a:ext uri="{FF2B5EF4-FFF2-40B4-BE49-F238E27FC236}">
                <a16:creationId xmlns:a16="http://schemas.microsoft.com/office/drawing/2014/main" id="{17163196-3556-1FBD-E8A9-722A99C59217}"/>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B8E959-E517-9A4D-A138-A96CFED59FEE}"/>
              </a:ext>
            </a:extLst>
          </p:cNvPr>
          <p:cNvSpPr>
            <a:spLocks noGrp="1"/>
          </p:cNvSpPr>
          <p:nvPr>
            <p:ph type="title"/>
          </p:nvPr>
        </p:nvSpPr>
        <p:spPr>
          <a:xfrm>
            <a:off x="838200" y="365125"/>
            <a:ext cx="10515600" cy="1325563"/>
          </a:xfrm>
        </p:spPr>
        <p:txBody>
          <a:bodyPr>
            <a:normAutofit/>
          </a:bodyPr>
          <a:lstStyle/>
          <a:p>
            <a:pPr algn="ctr"/>
            <a:r>
              <a:rPr lang="en-US" b="1" dirty="0"/>
              <a:t>American Counseling Association (ACA)</a:t>
            </a:r>
          </a:p>
        </p:txBody>
      </p:sp>
      <p:sp>
        <p:nvSpPr>
          <p:cNvPr id="3" name="Content Placeholder 2">
            <a:extLst>
              <a:ext uri="{FF2B5EF4-FFF2-40B4-BE49-F238E27FC236}">
                <a16:creationId xmlns:a16="http://schemas.microsoft.com/office/drawing/2014/main" id="{DD1597F9-4B5F-6941-8BBB-FEB568BF51EC}"/>
              </a:ext>
            </a:extLst>
          </p:cNvPr>
          <p:cNvSpPr>
            <a:spLocks noGrp="1"/>
          </p:cNvSpPr>
          <p:nvPr>
            <p:ph idx="1"/>
          </p:nvPr>
        </p:nvSpPr>
        <p:spPr>
          <a:xfrm>
            <a:off x="838200" y="1690688"/>
            <a:ext cx="10515600" cy="4917930"/>
          </a:xfrm>
        </p:spPr>
        <p:txBody>
          <a:bodyPr>
            <a:normAutofit fontScale="92500" lnSpcReduction="10000"/>
          </a:bodyPr>
          <a:lstStyle/>
          <a:p>
            <a:r>
              <a:rPr lang="en-US" sz="2400" b="1" dirty="0"/>
              <a:t>Culture</a:t>
            </a:r>
            <a:r>
              <a:rPr lang="en-US" sz="2400" dirty="0"/>
              <a:t>: membership in a socially constructed way of living, which incorporates collective values, beliefs, norms, boundaries, and lifestyles that are cocreated with others who share similar worldviews comprising biological, psychosocial, historical, psychological, and other factors.</a:t>
            </a:r>
          </a:p>
          <a:p>
            <a:r>
              <a:rPr lang="en-US" sz="2400" b="1" dirty="0"/>
              <a:t>Diversity</a:t>
            </a:r>
            <a:r>
              <a:rPr lang="en-US" sz="2400" dirty="0"/>
              <a:t>: the similarities and differences that occur within and across cultures, and the intersection of cultural and social identities</a:t>
            </a:r>
          </a:p>
          <a:p>
            <a:r>
              <a:rPr lang="en-US" sz="2400" b="1" dirty="0"/>
              <a:t>Multicultural/Diversity Competence:</a:t>
            </a:r>
            <a:r>
              <a:rPr lang="en-US" sz="2400" dirty="0"/>
              <a:t> counselors’ cultural and diversity awareness and knowledge about self and others, and how this awareness and knowledge are applied effectively in practice with clients and client groups. </a:t>
            </a:r>
          </a:p>
          <a:p>
            <a:r>
              <a:rPr lang="en-US" sz="2400" b="1" dirty="0"/>
              <a:t>Multicultural/Diversity Counseling: </a:t>
            </a:r>
            <a:r>
              <a:rPr lang="en-US" sz="2400" dirty="0"/>
              <a:t>counseling that recognizes diversity and embraces approaches that support the worth, dignity, potential, and uniqueness of individuals within their historical, cultural, economic, political, and psychosocial contexts.</a:t>
            </a:r>
          </a:p>
          <a:p>
            <a:r>
              <a:rPr lang="en-US" sz="2400" b="1" dirty="0"/>
              <a:t>Social Justice:  </a:t>
            </a:r>
            <a:r>
              <a:rPr lang="en-US" sz="2400" dirty="0"/>
              <a:t>the promotion of equity for all people and groups for the purpose of ending oppression and injustice affecting clients, students, counselors, families, communities, schools, workplaces, governments, and other social and institutional systems. </a:t>
            </a:r>
          </a:p>
          <a:p>
            <a:endParaRPr lang="en-US" sz="1800" dirty="0"/>
          </a:p>
        </p:txBody>
      </p:sp>
    </p:spTree>
    <p:extLst>
      <p:ext uri="{BB962C8B-B14F-4D97-AF65-F5344CB8AC3E}">
        <p14:creationId xmlns:p14="http://schemas.microsoft.com/office/powerpoint/2010/main" val="115427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Lock with a love heart">
            <a:extLst>
              <a:ext uri="{FF2B5EF4-FFF2-40B4-BE49-F238E27FC236}">
                <a16:creationId xmlns:a16="http://schemas.microsoft.com/office/drawing/2014/main" id="{9A3548E4-49CD-4A46-E5E5-EB77F85F5FDA}"/>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A394FC-7F0A-C744-A26C-73FAD3A1705E}"/>
              </a:ext>
            </a:extLst>
          </p:cNvPr>
          <p:cNvSpPr>
            <a:spLocks noGrp="1"/>
          </p:cNvSpPr>
          <p:nvPr>
            <p:ph type="title"/>
          </p:nvPr>
        </p:nvSpPr>
        <p:spPr>
          <a:xfrm>
            <a:off x="838200" y="365125"/>
            <a:ext cx="10515600" cy="1325563"/>
          </a:xfrm>
        </p:spPr>
        <p:txBody>
          <a:bodyPr>
            <a:normAutofit/>
          </a:bodyPr>
          <a:lstStyle/>
          <a:p>
            <a:pPr algn="ctr"/>
            <a:r>
              <a:rPr lang="en-US" b="1" dirty="0"/>
              <a:t>Relevant ACA Ethical Codes</a:t>
            </a:r>
          </a:p>
        </p:txBody>
      </p:sp>
      <p:sp>
        <p:nvSpPr>
          <p:cNvPr id="3" name="Content Placeholder 2">
            <a:extLst>
              <a:ext uri="{FF2B5EF4-FFF2-40B4-BE49-F238E27FC236}">
                <a16:creationId xmlns:a16="http://schemas.microsoft.com/office/drawing/2014/main" id="{8E808068-0A5D-7B44-A8B9-F51A5F8D2B20}"/>
              </a:ext>
            </a:extLst>
          </p:cNvPr>
          <p:cNvSpPr>
            <a:spLocks noGrp="1"/>
          </p:cNvSpPr>
          <p:nvPr>
            <p:ph idx="1"/>
          </p:nvPr>
        </p:nvSpPr>
        <p:spPr>
          <a:xfrm>
            <a:off x="838200" y="1825625"/>
            <a:ext cx="10515600" cy="4351338"/>
          </a:xfrm>
        </p:spPr>
        <p:txBody>
          <a:bodyPr>
            <a:normAutofit fontScale="92500" lnSpcReduction="20000"/>
          </a:bodyPr>
          <a:lstStyle/>
          <a:p>
            <a:r>
              <a:rPr lang="en-US" sz="2600" dirty="0"/>
              <a:t>Section A The Counseling Relationship</a:t>
            </a:r>
          </a:p>
          <a:p>
            <a:pPr lvl="1"/>
            <a:r>
              <a:rPr lang="en-US" sz="2600" dirty="0"/>
              <a:t>A.10.f. Receiving Gifts Counselors understand the challenges of accepting gifts from clients and recognize that in some cultures, small gifts are a token of respect and gratitude. When determining whether to accept a gift from clients, counselors take into account the therapeutic relationship, the monetary value of the gift, the client’s motivation for giving the gift, and the counselor’s motivation for wanting to accept or decline the gift. </a:t>
            </a:r>
          </a:p>
          <a:p>
            <a:r>
              <a:rPr lang="en-US" sz="2600" dirty="0"/>
              <a:t>Section C Professional Responsibility </a:t>
            </a:r>
          </a:p>
          <a:p>
            <a:pPr lvl="1"/>
            <a:r>
              <a:rPr lang="en-US" sz="2600" dirty="0"/>
              <a:t>C.5. Nondiscrimination Counselors do not condone or engage in discrimination against prospective or current clients, students, employees, supervisees, or research participants based on age, culture, disability, ethnicity, race, religion/spirituality, gender, gender identity, sexual orientation, marital/ partnership status, language preference, socioeconomic status, immigration status, or any basis proscribed by law. </a:t>
            </a:r>
          </a:p>
          <a:p>
            <a:pPr marL="457200" lvl="1" indent="0">
              <a:buNone/>
            </a:pPr>
            <a:endParaRPr lang="en-US" sz="1500" dirty="0"/>
          </a:p>
        </p:txBody>
      </p:sp>
    </p:spTree>
    <p:extLst>
      <p:ext uri="{BB962C8B-B14F-4D97-AF65-F5344CB8AC3E}">
        <p14:creationId xmlns:p14="http://schemas.microsoft.com/office/powerpoint/2010/main" val="301834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arge skydiving group mid-air">
            <a:extLst>
              <a:ext uri="{FF2B5EF4-FFF2-40B4-BE49-F238E27FC236}">
                <a16:creationId xmlns:a16="http://schemas.microsoft.com/office/drawing/2014/main" id="{EADABF1C-D18D-ADFB-B7D6-863FB4462647}"/>
              </a:ext>
            </a:extLst>
          </p:cNvPr>
          <p:cNvPicPr>
            <a:picLocks noChangeAspect="1"/>
          </p:cNvPicPr>
          <p:nvPr/>
        </p:nvPicPr>
        <p:blipFill rotWithShape="1">
          <a:blip r:embed="rId2">
            <a:duotone>
              <a:schemeClr val="bg2">
                <a:shade val="45000"/>
                <a:satMod val="135000"/>
              </a:schemeClr>
              <a:prstClr val="white"/>
            </a:duotone>
          </a:blip>
          <a:srcRect t="1541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751CC5-3B0C-5246-9AF0-DD2BD3A29E77}"/>
              </a:ext>
            </a:extLst>
          </p:cNvPr>
          <p:cNvSpPr>
            <a:spLocks noGrp="1"/>
          </p:cNvSpPr>
          <p:nvPr>
            <p:ph type="title"/>
          </p:nvPr>
        </p:nvSpPr>
        <p:spPr>
          <a:xfrm>
            <a:off x="838200" y="365125"/>
            <a:ext cx="10515600" cy="1325563"/>
          </a:xfrm>
        </p:spPr>
        <p:txBody>
          <a:bodyPr>
            <a:normAutofit/>
          </a:bodyPr>
          <a:lstStyle/>
          <a:p>
            <a:pPr algn="ctr"/>
            <a:r>
              <a:rPr lang="en-US" b="1" dirty="0"/>
              <a:t>Relevant ACA Ethical Codes Continued</a:t>
            </a:r>
          </a:p>
        </p:txBody>
      </p:sp>
      <p:sp>
        <p:nvSpPr>
          <p:cNvPr id="3" name="Content Placeholder 2">
            <a:extLst>
              <a:ext uri="{FF2B5EF4-FFF2-40B4-BE49-F238E27FC236}">
                <a16:creationId xmlns:a16="http://schemas.microsoft.com/office/drawing/2014/main" id="{C87CFB4A-DFDA-634F-9A23-B69D89CD4D59}"/>
              </a:ext>
            </a:extLst>
          </p:cNvPr>
          <p:cNvSpPr>
            <a:spLocks noGrp="1"/>
          </p:cNvSpPr>
          <p:nvPr>
            <p:ph idx="1"/>
          </p:nvPr>
        </p:nvSpPr>
        <p:spPr>
          <a:xfrm>
            <a:off x="838200" y="1825625"/>
            <a:ext cx="10515600" cy="4351338"/>
          </a:xfrm>
        </p:spPr>
        <p:txBody>
          <a:bodyPr>
            <a:normAutofit/>
          </a:bodyPr>
          <a:lstStyle/>
          <a:p>
            <a:r>
              <a:rPr lang="en-US" dirty="0"/>
              <a:t>Section E Evaluation, Assessment, and Interpretation</a:t>
            </a:r>
          </a:p>
          <a:p>
            <a:pPr lvl="1"/>
            <a:r>
              <a:rPr lang="en-US" dirty="0"/>
              <a:t>E.5.b. Cultural Sensitivity Counselors recognize that culture affects the manner in which clients’ problems are defined and experienced. Clients’ socioeconomic and cultural experiences are considered when diagnosing mental disorders.</a:t>
            </a:r>
          </a:p>
          <a:p>
            <a:pPr lvl="1"/>
            <a:r>
              <a:rPr lang="en-US" dirty="0"/>
              <a:t>E.8. Multicultural Issues/ Diversity in Assessment Counselors select and use with caution assessment techniques normed on populations other than that of the client. Counselors recognize the effects of age, color, culture, disability, ethnic group, gender, race, language preference, religion, spirituality, sexual orientation, and socioeconomic status on test administration and interpretation, and they place test results in proper perspective with other relevant factors.</a:t>
            </a:r>
          </a:p>
          <a:p>
            <a:pPr lvl="1"/>
            <a:endParaRPr lang="en-US" dirty="0"/>
          </a:p>
        </p:txBody>
      </p:sp>
    </p:spTree>
    <p:extLst>
      <p:ext uri="{BB962C8B-B14F-4D97-AF65-F5344CB8AC3E}">
        <p14:creationId xmlns:p14="http://schemas.microsoft.com/office/powerpoint/2010/main" val="4081099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2969</Words>
  <Application>Microsoft Macintosh PowerPoint</Application>
  <PresentationFormat>Widescreen</PresentationFormat>
  <Paragraphs>230</Paragraphs>
  <Slides>46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Cambria</vt:lpstr>
      <vt:lpstr>Google Sans</vt:lpstr>
      <vt:lpstr>proxima-nova</vt:lpstr>
      <vt:lpstr>Times</vt:lpstr>
      <vt:lpstr>Office Theme</vt:lpstr>
      <vt:lpstr>A Holistic Approach to Case Conceptualization and Treatment Planning when Working with Diverse Clients  </vt:lpstr>
      <vt:lpstr>About Me</vt:lpstr>
      <vt:lpstr>Presentation Purpose</vt:lpstr>
      <vt:lpstr>Presentation Overview</vt:lpstr>
      <vt:lpstr>Why it important to consider culture when working clients?</vt:lpstr>
      <vt:lpstr>Culture</vt:lpstr>
      <vt:lpstr>American Counseling Association (ACA)</vt:lpstr>
      <vt:lpstr>Relevant ACA Ethical Codes</vt:lpstr>
      <vt:lpstr>Relevant ACA Ethical Codes Continued</vt:lpstr>
      <vt:lpstr>Commission on Rehabilitation Counselor Certification (CRCC)</vt:lpstr>
      <vt:lpstr>Commission on Rehabilitation Counselor Certification (CRCC) Continued</vt:lpstr>
      <vt:lpstr>Commission on Rehabilitation Counselor Certification (CRCC)</vt:lpstr>
      <vt:lpstr>Relevant CRCC Ethical Codes</vt:lpstr>
      <vt:lpstr>Relevant CRCC Ethical Codes Continued</vt:lpstr>
      <vt:lpstr>Relevant CRCC Ethical Codes Continued</vt:lpstr>
      <vt:lpstr>Relevant CRCC Ethical Codes Continued</vt:lpstr>
      <vt:lpstr>Relevant CRCC Ethical Codes Continued</vt:lpstr>
      <vt:lpstr>PowerPoint Presentation</vt:lpstr>
      <vt:lpstr>Audience Engagement Questions</vt:lpstr>
      <vt:lpstr>The Importance of the Therapeutic Alliance</vt:lpstr>
      <vt:lpstr>Cross Cultural Counseling</vt:lpstr>
      <vt:lpstr>Therapeutic Alliance Example</vt:lpstr>
      <vt:lpstr>Client Presentation</vt:lpstr>
      <vt:lpstr>Case Conceptualization</vt:lpstr>
      <vt:lpstr>Case Conceptualization</vt:lpstr>
      <vt:lpstr>  Aspects of Case Conceptualization</vt:lpstr>
      <vt:lpstr>Intake</vt:lpstr>
      <vt:lpstr>PowerPoint Presentation</vt:lpstr>
      <vt:lpstr>Audience Engagement</vt:lpstr>
      <vt:lpstr>Sample Intake/Assessment Demographic Data</vt:lpstr>
      <vt:lpstr>Communication</vt:lpstr>
      <vt:lpstr>Case Study Questions</vt:lpstr>
      <vt:lpstr>Case Study Sample</vt:lpstr>
      <vt:lpstr>Assessment</vt:lpstr>
      <vt:lpstr>Assessment Example</vt:lpstr>
      <vt:lpstr>Audience Questions</vt:lpstr>
      <vt:lpstr>Treatment Planning</vt:lpstr>
      <vt:lpstr>Treatment Planning</vt:lpstr>
      <vt:lpstr>Types of Treatment Plans</vt:lpstr>
      <vt:lpstr>Aspects of Treatment Planning</vt:lpstr>
      <vt:lpstr>Case Conceptualization and Treatment Planning: Putting It All Together</vt:lpstr>
      <vt:lpstr>Case Study Questions</vt:lpstr>
      <vt:lpstr>Final Case Study Sample</vt:lpstr>
      <vt:lpstr>Next Steps After Today</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Holistic Approach to Case Conceptualization and Treatment Planning when Working with Diverse Clients  </dc:title>
  <dc:creator>Glacia Ethridge</dc:creator>
  <cp:lastModifiedBy>Glacia Ethridge</cp:lastModifiedBy>
  <cp:revision>6</cp:revision>
  <dcterms:created xsi:type="dcterms:W3CDTF">2023-04-30T15:18:40Z</dcterms:created>
  <dcterms:modified xsi:type="dcterms:W3CDTF">2023-05-01T21:46:09Z</dcterms:modified>
</cp:coreProperties>
</file>